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sldIdLst>
    <p:sldId id="256" r:id="rId2"/>
  </p:sldIdLst>
  <p:sldSz cx="36576000" cy="41549638"/>
  <p:notesSz cx="6858000" cy="9144000"/>
  <p:defaultTextStyle>
    <a:defPPr>
      <a:defRPr lang="en-US"/>
    </a:defPPr>
    <a:lvl1pPr marL="0" algn="l" defTabSz="3774643" rtl="0" eaLnBrk="1" latinLnBrk="0" hangingPunct="1">
      <a:defRPr sz="7430" kern="1200">
        <a:solidFill>
          <a:schemeClr val="tx1"/>
        </a:solidFill>
        <a:latin typeface="+mn-lt"/>
        <a:ea typeface="+mn-ea"/>
        <a:cs typeface="+mn-cs"/>
      </a:defRPr>
    </a:lvl1pPr>
    <a:lvl2pPr marL="1887322" algn="l" defTabSz="3774643" rtl="0" eaLnBrk="1" latinLnBrk="0" hangingPunct="1">
      <a:defRPr sz="7430" kern="1200">
        <a:solidFill>
          <a:schemeClr val="tx1"/>
        </a:solidFill>
        <a:latin typeface="+mn-lt"/>
        <a:ea typeface="+mn-ea"/>
        <a:cs typeface="+mn-cs"/>
      </a:defRPr>
    </a:lvl2pPr>
    <a:lvl3pPr marL="3774643" algn="l" defTabSz="3774643" rtl="0" eaLnBrk="1" latinLnBrk="0" hangingPunct="1">
      <a:defRPr sz="7430" kern="1200">
        <a:solidFill>
          <a:schemeClr val="tx1"/>
        </a:solidFill>
        <a:latin typeface="+mn-lt"/>
        <a:ea typeface="+mn-ea"/>
        <a:cs typeface="+mn-cs"/>
      </a:defRPr>
    </a:lvl3pPr>
    <a:lvl4pPr marL="5661965" algn="l" defTabSz="3774643" rtl="0" eaLnBrk="1" latinLnBrk="0" hangingPunct="1">
      <a:defRPr sz="7430" kern="1200">
        <a:solidFill>
          <a:schemeClr val="tx1"/>
        </a:solidFill>
        <a:latin typeface="+mn-lt"/>
        <a:ea typeface="+mn-ea"/>
        <a:cs typeface="+mn-cs"/>
      </a:defRPr>
    </a:lvl4pPr>
    <a:lvl5pPr marL="7549286" algn="l" defTabSz="3774643" rtl="0" eaLnBrk="1" latinLnBrk="0" hangingPunct="1">
      <a:defRPr sz="7430" kern="1200">
        <a:solidFill>
          <a:schemeClr val="tx1"/>
        </a:solidFill>
        <a:latin typeface="+mn-lt"/>
        <a:ea typeface="+mn-ea"/>
        <a:cs typeface="+mn-cs"/>
      </a:defRPr>
    </a:lvl5pPr>
    <a:lvl6pPr marL="9436608" algn="l" defTabSz="3774643" rtl="0" eaLnBrk="1" latinLnBrk="0" hangingPunct="1">
      <a:defRPr sz="7430" kern="1200">
        <a:solidFill>
          <a:schemeClr val="tx1"/>
        </a:solidFill>
        <a:latin typeface="+mn-lt"/>
        <a:ea typeface="+mn-ea"/>
        <a:cs typeface="+mn-cs"/>
      </a:defRPr>
    </a:lvl6pPr>
    <a:lvl7pPr marL="11323930" algn="l" defTabSz="3774643" rtl="0" eaLnBrk="1" latinLnBrk="0" hangingPunct="1">
      <a:defRPr sz="7430" kern="1200">
        <a:solidFill>
          <a:schemeClr val="tx1"/>
        </a:solidFill>
        <a:latin typeface="+mn-lt"/>
        <a:ea typeface="+mn-ea"/>
        <a:cs typeface="+mn-cs"/>
      </a:defRPr>
    </a:lvl7pPr>
    <a:lvl8pPr marL="13211251" algn="l" defTabSz="3774643" rtl="0" eaLnBrk="1" latinLnBrk="0" hangingPunct="1">
      <a:defRPr sz="7430" kern="1200">
        <a:solidFill>
          <a:schemeClr val="tx1"/>
        </a:solidFill>
        <a:latin typeface="+mn-lt"/>
        <a:ea typeface="+mn-ea"/>
        <a:cs typeface="+mn-cs"/>
      </a:defRPr>
    </a:lvl8pPr>
    <a:lvl9pPr marL="15098573" algn="l" defTabSz="3774643" rtl="0" eaLnBrk="1" latinLnBrk="0" hangingPunct="1">
      <a:defRPr sz="743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4257"/>
    <a:srgbClr val="5D89B4"/>
    <a:srgbClr val="141F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6432"/>
    <p:restoredTop sz="96756"/>
  </p:normalViewPr>
  <p:slideViewPr>
    <p:cSldViewPr snapToGrid="0" snapToObjects="1">
      <p:cViewPr>
        <p:scale>
          <a:sx n="44" d="100"/>
          <a:sy n="44" d="100"/>
        </p:scale>
        <p:origin x="1320" y="-10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6799909"/>
            <a:ext cx="31089600" cy="14465430"/>
          </a:xfrm>
        </p:spPr>
        <p:txBody>
          <a:bodyPr anchor="b"/>
          <a:lstStyle>
            <a:lvl1pPr algn="ctr">
              <a:defRPr sz="24000"/>
            </a:lvl1pPr>
          </a:lstStyle>
          <a:p>
            <a:r>
              <a:rPr lang="en-US"/>
              <a:t>Click to edit Master title style</a:t>
            </a:r>
            <a:endParaRPr lang="en-US" dirty="0"/>
          </a:p>
        </p:txBody>
      </p:sp>
      <p:sp>
        <p:nvSpPr>
          <p:cNvPr id="3" name="Subtitle 2"/>
          <p:cNvSpPr>
            <a:spLocks noGrp="1"/>
          </p:cNvSpPr>
          <p:nvPr>
            <p:ph type="subTitle" idx="1"/>
          </p:nvPr>
        </p:nvSpPr>
        <p:spPr>
          <a:xfrm>
            <a:off x="4572000" y="21823181"/>
            <a:ext cx="27432000" cy="10031542"/>
          </a:xfrm>
        </p:spPr>
        <p:txBody>
          <a:bodyPr/>
          <a:lstStyle>
            <a:lvl1pPr marL="0" indent="0" algn="ctr">
              <a:buNone/>
              <a:defRPr sz="9600"/>
            </a:lvl1pPr>
            <a:lvl2pPr marL="1828800" indent="0" algn="ctr">
              <a:buNone/>
              <a:defRPr sz="8000"/>
            </a:lvl2pPr>
            <a:lvl3pPr marL="3657600" indent="0" algn="ctr">
              <a:buNone/>
              <a:defRPr sz="7200"/>
            </a:lvl3pPr>
            <a:lvl4pPr marL="5486400" indent="0" algn="ctr">
              <a:buNone/>
              <a:defRPr sz="6400"/>
            </a:lvl4pPr>
            <a:lvl5pPr marL="7315200" indent="0" algn="ctr">
              <a:buNone/>
              <a:defRPr sz="6400"/>
            </a:lvl5pPr>
            <a:lvl6pPr marL="9144000" indent="0" algn="ctr">
              <a:buNone/>
              <a:defRPr sz="6400"/>
            </a:lvl6pPr>
            <a:lvl7pPr marL="10972800" indent="0" algn="ctr">
              <a:buNone/>
              <a:defRPr sz="6400"/>
            </a:lvl7pPr>
            <a:lvl8pPr marL="12801600" indent="0" algn="ctr">
              <a:buNone/>
              <a:defRPr sz="6400"/>
            </a:lvl8pPr>
            <a:lvl9pPr marL="14630400" indent="0" algn="ctr">
              <a:buNone/>
              <a:defRPr sz="6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64064C1-B353-8145-9E0D-8C1E1A5522AC}" type="datetimeFigureOut">
              <a:rPr lang="en-US" smtClean="0"/>
              <a:t>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78CD70-5C8C-C840-A212-0CD80A20E3F7}" type="slidenum">
              <a:rPr lang="en-US" smtClean="0"/>
              <a:t>‹#›</a:t>
            </a:fld>
            <a:endParaRPr lang="en-US"/>
          </a:p>
        </p:txBody>
      </p:sp>
    </p:spTree>
    <p:extLst>
      <p:ext uri="{BB962C8B-B14F-4D97-AF65-F5344CB8AC3E}">
        <p14:creationId xmlns:p14="http://schemas.microsoft.com/office/powerpoint/2010/main" val="32630175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4064C1-B353-8145-9E0D-8C1E1A5522AC}" type="datetimeFigureOut">
              <a:rPr lang="en-US" smtClean="0"/>
              <a:t>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78CD70-5C8C-C840-A212-0CD80A20E3F7}" type="slidenum">
              <a:rPr lang="en-US" smtClean="0"/>
              <a:t>‹#›</a:t>
            </a:fld>
            <a:endParaRPr lang="en-US"/>
          </a:p>
        </p:txBody>
      </p:sp>
    </p:spTree>
    <p:extLst>
      <p:ext uri="{BB962C8B-B14F-4D97-AF65-F5344CB8AC3E}">
        <p14:creationId xmlns:p14="http://schemas.microsoft.com/office/powerpoint/2010/main" val="254859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174702" y="2212133"/>
            <a:ext cx="7886700" cy="352113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514602" y="2212133"/>
            <a:ext cx="23202900" cy="3521139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4064C1-B353-8145-9E0D-8C1E1A5522AC}" type="datetimeFigureOut">
              <a:rPr lang="en-US" smtClean="0"/>
              <a:t>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78CD70-5C8C-C840-A212-0CD80A20E3F7}" type="slidenum">
              <a:rPr lang="en-US" smtClean="0"/>
              <a:t>‹#›</a:t>
            </a:fld>
            <a:endParaRPr lang="en-US"/>
          </a:p>
        </p:txBody>
      </p:sp>
    </p:spTree>
    <p:extLst>
      <p:ext uri="{BB962C8B-B14F-4D97-AF65-F5344CB8AC3E}">
        <p14:creationId xmlns:p14="http://schemas.microsoft.com/office/powerpoint/2010/main" val="29543703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36576000" cy="41043816"/>
          </a:xfrm>
          <a:prstGeom prst="rect">
            <a:avLst/>
          </a:prstGeom>
        </p:spPr>
      </p:pic>
    </p:spTree>
    <p:extLst>
      <p:ext uri="{BB962C8B-B14F-4D97-AF65-F5344CB8AC3E}">
        <p14:creationId xmlns:p14="http://schemas.microsoft.com/office/powerpoint/2010/main" val="1178043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4064C1-B353-8145-9E0D-8C1E1A5522AC}" type="datetimeFigureOut">
              <a:rPr lang="en-US" smtClean="0"/>
              <a:t>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78CD70-5C8C-C840-A212-0CD80A20E3F7}" type="slidenum">
              <a:rPr lang="en-US" smtClean="0"/>
              <a:t>‹#›</a:t>
            </a:fld>
            <a:endParaRPr lang="en-US"/>
          </a:p>
        </p:txBody>
      </p:sp>
    </p:spTree>
    <p:extLst>
      <p:ext uri="{BB962C8B-B14F-4D97-AF65-F5344CB8AC3E}">
        <p14:creationId xmlns:p14="http://schemas.microsoft.com/office/powerpoint/2010/main" val="2915028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95552" y="10358568"/>
            <a:ext cx="31546800" cy="17283492"/>
          </a:xfrm>
        </p:spPr>
        <p:txBody>
          <a:bodyPr anchor="b"/>
          <a:lstStyle>
            <a:lvl1pPr>
              <a:defRPr sz="24000"/>
            </a:lvl1pPr>
          </a:lstStyle>
          <a:p>
            <a:r>
              <a:rPr lang="en-US"/>
              <a:t>Click to edit Master title style</a:t>
            </a:r>
            <a:endParaRPr lang="en-US" dirty="0"/>
          </a:p>
        </p:txBody>
      </p:sp>
      <p:sp>
        <p:nvSpPr>
          <p:cNvPr id="3" name="Text Placeholder 2"/>
          <p:cNvSpPr>
            <a:spLocks noGrp="1"/>
          </p:cNvSpPr>
          <p:nvPr>
            <p:ph type="body" idx="1"/>
          </p:nvPr>
        </p:nvSpPr>
        <p:spPr>
          <a:xfrm>
            <a:off x="2495552" y="27805569"/>
            <a:ext cx="31546800" cy="9088980"/>
          </a:xfrm>
        </p:spPr>
        <p:txBody>
          <a:bodyPr/>
          <a:lstStyle>
            <a:lvl1pPr marL="0" indent="0">
              <a:buNone/>
              <a:defRPr sz="9600">
                <a:solidFill>
                  <a:schemeClr val="tx1"/>
                </a:solidFill>
              </a:defRPr>
            </a:lvl1pPr>
            <a:lvl2pPr marL="1828800" indent="0">
              <a:buNone/>
              <a:defRPr sz="8000">
                <a:solidFill>
                  <a:schemeClr val="tx1">
                    <a:tint val="75000"/>
                  </a:schemeClr>
                </a:solidFill>
              </a:defRPr>
            </a:lvl2pPr>
            <a:lvl3pPr marL="3657600" indent="0">
              <a:buNone/>
              <a:defRPr sz="7200">
                <a:solidFill>
                  <a:schemeClr val="tx1">
                    <a:tint val="75000"/>
                  </a:schemeClr>
                </a:solidFill>
              </a:defRPr>
            </a:lvl3pPr>
            <a:lvl4pPr marL="5486400" indent="0">
              <a:buNone/>
              <a:defRPr sz="6400">
                <a:solidFill>
                  <a:schemeClr val="tx1">
                    <a:tint val="75000"/>
                  </a:schemeClr>
                </a:solidFill>
              </a:defRPr>
            </a:lvl4pPr>
            <a:lvl5pPr marL="7315200" indent="0">
              <a:buNone/>
              <a:defRPr sz="6400">
                <a:solidFill>
                  <a:schemeClr val="tx1">
                    <a:tint val="75000"/>
                  </a:schemeClr>
                </a:solidFill>
              </a:defRPr>
            </a:lvl5pPr>
            <a:lvl6pPr marL="9144000" indent="0">
              <a:buNone/>
              <a:defRPr sz="6400">
                <a:solidFill>
                  <a:schemeClr val="tx1">
                    <a:tint val="75000"/>
                  </a:schemeClr>
                </a:solidFill>
              </a:defRPr>
            </a:lvl6pPr>
            <a:lvl7pPr marL="10972800" indent="0">
              <a:buNone/>
              <a:defRPr sz="6400">
                <a:solidFill>
                  <a:schemeClr val="tx1">
                    <a:tint val="75000"/>
                  </a:schemeClr>
                </a:solidFill>
              </a:defRPr>
            </a:lvl7pPr>
            <a:lvl8pPr marL="12801600" indent="0">
              <a:buNone/>
              <a:defRPr sz="6400">
                <a:solidFill>
                  <a:schemeClr val="tx1">
                    <a:tint val="75000"/>
                  </a:schemeClr>
                </a:solidFill>
              </a:defRPr>
            </a:lvl8pPr>
            <a:lvl9pPr marL="14630400" indent="0">
              <a:buNone/>
              <a:defRPr sz="6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64064C1-B353-8145-9E0D-8C1E1A5522AC}" type="datetimeFigureOut">
              <a:rPr lang="en-US" smtClean="0"/>
              <a:t>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78CD70-5C8C-C840-A212-0CD80A20E3F7}" type="slidenum">
              <a:rPr lang="en-US" smtClean="0"/>
              <a:t>‹#›</a:t>
            </a:fld>
            <a:endParaRPr lang="en-US"/>
          </a:p>
        </p:txBody>
      </p:sp>
    </p:spTree>
    <p:extLst>
      <p:ext uri="{BB962C8B-B14F-4D97-AF65-F5344CB8AC3E}">
        <p14:creationId xmlns:p14="http://schemas.microsoft.com/office/powerpoint/2010/main" val="2836922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14600" y="11060667"/>
            <a:ext cx="15544800" cy="263628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8516600" y="11060667"/>
            <a:ext cx="15544800" cy="263628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4064C1-B353-8145-9E0D-8C1E1A5522AC}" type="datetimeFigureOut">
              <a:rPr lang="en-US" smtClean="0"/>
              <a:t>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78CD70-5C8C-C840-A212-0CD80A20E3F7}" type="slidenum">
              <a:rPr lang="en-US" smtClean="0"/>
              <a:t>‹#›</a:t>
            </a:fld>
            <a:endParaRPr lang="en-US"/>
          </a:p>
        </p:txBody>
      </p:sp>
    </p:spTree>
    <p:extLst>
      <p:ext uri="{BB962C8B-B14F-4D97-AF65-F5344CB8AC3E}">
        <p14:creationId xmlns:p14="http://schemas.microsoft.com/office/powerpoint/2010/main" val="2422367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19364" y="2212143"/>
            <a:ext cx="31546800" cy="8031009"/>
          </a:xfrm>
        </p:spPr>
        <p:txBody>
          <a:bodyPr/>
          <a:lstStyle/>
          <a:p>
            <a:r>
              <a:rPr lang="en-US"/>
              <a:t>Click to edit Master title style</a:t>
            </a:r>
            <a:endParaRPr lang="en-US" dirty="0"/>
          </a:p>
        </p:txBody>
      </p:sp>
      <p:sp>
        <p:nvSpPr>
          <p:cNvPr id="3" name="Text Placeholder 2"/>
          <p:cNvSpPr>
            <a:spLocks noGrp="1"/>
          </p:cNvSpPr>
          <p:nvPr>
            <p:ph type="body" idx="1"/>
          </p:nvPr>
        </p:nvSpPr>
        <p:spPr>
          <a:xfrm>
            <a:off x="2519368" y="10185435"/>
            <a:ext cx="15473360" cy="4991724"/>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Edit Master text styles</a:t>
            </a:r>
          </a:p>
        </p:txBody>
      </p:sp>
      <p:sp>
        <p:nvSpPr>
          <p:cNvPr id="4" name="Content Placeholder 3"/>
          <p:cNvSpPr>
            <a:spLocks noGrp="1"/>
          </p:cNvSpPr>
          <p:nvPr>
            <p:ph sz="half" idx="2"/>
          </p:nvPr>
        </p:nvSpPr>
        <p:spPr>
          <a:xfrm>
            <a:off x="2519368" y="15177160"/>
            <a:ext cx="15473360" cy="223233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8516602" y="10185435"/>
            <a:ext cx="15549564" cy="4991724"/>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Edit Master text styles</a:t>
            </a:r>
          </a:p>
        </p:txBody>
      </p:sp>
      <p:sp>
        <p:nvSpPr>
          <p:cNvPr id="6" name="Content Placeholder 5"/>
          <p:cNvSpPr>
            <a:spLocks noGrp="1"/>
          </p:cNvSpPr>
          <p:nvPr>
            <p:ph sz="quarter" idx="4"/>
          </p:nvPr>
        </p:nvSpPr>
        <p:spPr>
          <a:xfrm>
            <a:off x="18516602" y="15177160"/>
            <a:ext cx="15549564" cy="223233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4064C1-B353-8145-9E0D-8C1E1A5522AC}" type="datetimeFigureOut">
              <a:rPr lang="en-US" smtClean="0"/>
              <a:t>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78CD70-5C8C-C840-A212-0CD80A20E3F7}" type="slidenum">
              <a:rPr lang="en-US" smtClean="0"/>
              <a:t>‹#›</a:t>
            </a:fld>
            <a:endParaRPr lang="en-US"/>
          </a:p>
        </p:txBody>
      </p:sp>
    </p:spTree>
    <p:extLst>
      <p:ext uri="{BB962C8B-B14F-4D97-AF65-F5344CB8AC3E}">
        <p14:creationId xmlns:p14="http://schemas.microsoft.com/office/powerpoint/2010/main" val="168315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4064C1-B353-8145-9E0D-8C1E1A5522AC}" type="datetimeFigureOut">
              <a:rPr lang="en-US" smtClean="0"/>
              <a:t>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78CD70-5C8C-C840-A212-0CD80A20E3F7}" type="slidenum">
              <a:rPr lang="en-US" smtClean="0"/>
              <a:t>‹#›</a:t>
            </a:fld>
            <a:endParaRPr lang="en-US"/>
          </a:p>
        </p:txBody>
      </p:sp>
    </p:spTree>
    <p:extLst>
      <p:ext uri="{BB962C8B-B14F-4D97-AF65-F5344CB8AC3E}">
        <p14:creationId xmlns:p14="http://schemas.microsoft.com/office/powerpoint/2010/main" val="3067329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4064C1-B353-8145-9E0D-8C1E1A5522AC}" type="datetimeFigureOut">
              <a:rPr lang="en-US" smtClean="0"/>
              <a:t>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78CD70-5C8C-C840-A212-0CD80A20E3F7}" type="slidenum">
              <a:rPr lang="en-US" smtClean="0"/>
              <a:t>‹#›</a:t>
            </a:fld>
            <a:endParaRPr lang="en-US"/>
          </a:p>
        </p:txBody>
      </p:sp>
    </p:spTree>
    <p:extLst>
      <p:ext uri="{BB962C8B-B14F-4D97-AF65-F5344CB8AC3E}">
        <p14:creationId xmlns:p14="http://schemas.microsoft.com/office/powerpoint/2010/main" val="1330098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2769976"/>
            <a:ext cx="11796712" cy="9694916"/>
          </a:xfrm>
        </p:spPr>
        <p:txBody>
          <a:bodyPr anchor="b"/>
          <a:lstStyle>
            <a:lvl1pPr>
              <a:defRPr sz="12800"/>
            </a:lvl1pPr>
          </a:lstStyle>
          <a:p>
            <a:r>
              <a:rPr lang="en-US"/>
              <a:t>Click to edit Master title style</a:t>
            </a:r>
            <a:endParaRPr lang="en-US" dirty="0"/>
          </a:p>
        </p:txBody>
      </p:sp>
      <p:sp>
        <p:nvSpPr>
          <p:cNvPr id="3" name="Content Placeholder 2"/>
          <p:cNvSpPr>
            <a:spLocks noGrp="1"/>
          </p:cNvSpPr>
          <p:nvPr>
            <p:ph idx="1"/>
          </p:nvPr>
        </p:nvSpPr>
        <p:spPr>
          <a:xfrm>
            <a:off x="15549564" y="5982388"/>
            <a:ext cx="18516600" cy="29527173"/>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19364" y="12464892"/>
            <a:ext cx="11796712" cy="23092753"/>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Edit Master text styles</a:t>
            </a:r>
          </a:p>
        </p:txBody>
      </p:sp>
      <p:sp>
        <p:nvSpPr>
          <p:cNvPr id="5" name="Date Placeholder 4"/>
          <p:cNvSpPr>
            <a:spLocks noGrp="1"/>
          </p:cNvSpPr>
          <p:nvPr>
            <p:ph type="dt" sz="half" idx="10"/>
          </p:nvPr>
        </p:nvSpPr>
        <p:spPr/>
        <p:txBody>
          <a:bodyPr/>
          <a:lstStyle/>
          <a:p>
            <a:fld id="{264064C1-B353-8145-9E0D-8C1E1A5522AC}" type="datetimeFigureOut">
              <a:rPr lang="en-US" smtClean="0"/>
              <a:t>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78CD70-5C8C-C840-A212-0CD80A20E3F7}" type="slidenum">
              <a:rPr lang="en-US" smtClean="0"/>
              <a:t>‹#›</a:t>
            </a:fld>
            <a:endParaRPr lang="en-US"/>
          </a:p>
        </p:txBody>
      </p:sp>
    </p:spTree>
    <p:extLst>
      <p:ext uri="{BB962C8B-B14F-4D97-AF65-F5344CB8AC3E}">
        <p14:creationId xmlns:p14="http://schemas.microsoft.com/office/powerpoint/2010/main" val="4013340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2769976"/>
            <a:ext cx="11796712" cy="9694916"/>
          </a:xfrm>
        </p:spPr>
        <p:txBody>
          <a:bodyPr anchor="b"/>
          <a:lstStyle>
            <a:lvl1pPr>
              <a:defRPr sz="1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5549564" y="5982388"/>
            <a:ext cx="18516600" cy="29527173"/>
          </a:xfrm>
        </p:spPr>
        <p:txBody>
          <a:bodyPr anchor="t"/>
          <a:lstStyle>
            <a:lvl1pPr marL="0" indent="0">
              <a:buNone/>
              <a:defRPr sz="12800"/>
            </a:lvl1pPr>
            <a:lvl2pPr marL="1828800" indent="0">
              <a:buNone/>
              <a:defRPr sz="11200"/>
            </a:lvl2pPr>
            <a:lvl3pPr marL="3657600" indent="0">
              <a:buNone/>
              <a:defRPr sz="9600"/>
            </a:lvl3pPr>
            <a:lvl4pPr marL="5486400" indent="0">
              <a:buNone/>
              <a:defRPr sz="8000"/>
            </a:lvl4pPr>
            <a:lvl5pPr marL="7315200" indent="0">
              <a:buNone/>
              <a:defRPr sz="8000"/>
            </a:lvl5pPr>
            <a:lvl6pPr marL="9144000" indent="0">
              <a:buNone/>
              <a:defRPr sz="8000"/>
            </a:lvl6pPr>
            <a:lvl7pPr marL="10972800" indent="0">
              <a:buNone/>
              <a:defRPr sz="8000"/>
            </a:lvl7pPr>
            <a:lvl8pPr marL="12801600" indent="0">
              <a:buNone/>
              <a:defRPr sz="8000"/>
            </a:lvl8pPr>
            <a:lvl9pPr marL="14630400" indent="0">
              <a:buNone/>
              <a:defRPr sz="8000"/>
            </a:lvl9pPr>
          </a:lstStyle>
          <a:p>
            <a:r>
              <a:rPr lang="en-US"/>
              <a:t>Click icon to add picture</a:t>
            </a:r>
            <a:endParaRPr lang="en-US" dirty="0"/>
          </a:p>
        </p:txBody>
      </p:sp>
      <p:sp>
        <p:nvSpPr>
          <p:cNvPr id="4" name="Text Placeholder 3"/>
          <p:cNvSpPr>
            <a:spLocks noGrp="1"/>
          </p:cNvSpPr>
          <p:nvPr>
            <p:ph type="body" sz="half" idx="2"/>
          </p:nvPr>
        </p:nvSpPr>
        <p:spPr>
          <a:xfrm>
            <a:off x="2519364" y="12464892"/>
            <a:ext cx="11796712" cy="23092753"/>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Edit Master text styles</a:t>
            </a:r>
          </a:p>
        </p:txBody>
      </p:sp>
      <p:sp>
        <p:nvSpPr>
          <p:cNvPr id="5" name="Date Placeholder 4"/>
          <p:cNvSpPr>
            <a:spLocks noGrp="1"/>
          </p:cNvSpPr>
          <p:nvPr>
            <p:ph type="dt" sz="half" idx="10"/>
          </p:nvPr>
        </p:nvSpPr>
        <p:spPr/>
        <p:txBody>
          <a:bodyPr/>
          <a:lstStyle/>
          <a:p>
            <a:fld id="{264064C1-B353-8145-9E0D-8C1E1A5522AC}" type="datetimeFigureOut">
              <a:rPr lang="en-US" smtClean="0"/>
              <a:t>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78CD70-5C8C-C840-A212-0CD80A20E3F7}" type="slidenum">
              <a:rPr lang="en-US" smtClean="0"/>
              <a:t>‹#›</a:t>
            </a:fld>
            <a:endParaRPr lang="en-US"/>
          </a:p>
        </p:txBody>
      </p:sp>
    </p:spTree>
    <p:extLst>
      <p:ext uri="{BB962C8B-B14F-4D97-AF65-F5344CB8AC3E}">
        <p14:creationId xmlns:p14="http://schemas.microsoft.com/office/powerpoint/2010/main" val="246136263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2212143"/>
            <a:ext cx="31546800" cy="803100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514600" y="11060667"/>
            <a:ext cx="31546800" cy="2636286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514600" y="38510368"/>
            <a:ext cx="8229600" cy="2212134"/>
          </a:xfrm>
          <a:prstGeom prst="rect">
            <a:avLst/>
          </a:prstGeom>
        </p:spPr>
        <p:txBody>
          <a:bodyPr vert="horz" lIns="91440" tIns="45720" rIns="91440" bIns="45720" rtlCol="0" anchor="ctr"/>
          <a:lstStyle>
            <a:lvl1pPr algn="l">
              <a:defRPr sz="4800">
                <a:solidFill>
                  <a:schemeClr val="tx1">
                    <a:tint val="75000"/>
                  </a:schemeClr>
                </a:solidFill>
              </a:defRPr>
            </a:lvl1pPr>
          </a:lstStyle>
          <a:p>
            <a:fld id="{264064C1-B353-8145-9E0D-8C1E1A5522AC}" type="datetimeFigureOut">
              <a:rPr lang="en-US" smtClean="0"/>
              <a:t>3/20/18</a:t>
            </a:fld>
            <a:endParaRPr lang="en-US"/>
          </a:p>
        </p:txBody>
      </p:sp>
      <p:sp>
        <p:nvSpPr>
          <p:cNvPr id="5" name="Footer Placeholder 4"/>
          <p:cNvSpPr>
            <a:spLocks noGrp="1"/>
          </p:cNvSpPr>
          <p:nvPr>
            <p:ph type="ftr" sz="quarter" idx="3"/>
          </p:nvPr>
        </p:nvSpPr>
        <p:spPr>
          <a:xfrm>
            <a:off x="12115800" y="38510368"/>
            <a:ext cx="12344400" cy="2212134"/>
          </a:xfrm>
          <a:prstGeom prst="rect">
            <a:avLst/>
          </a:prstGeom>
        </p:spPr>
        <p:txBody>
          <a:bodyPr vert="horz" lIns="91440" tIns="45720" rIns="91440" bIns="45720" rtlCol="0" anchor="ctr"/>
          <a:lstStyle>
            <a:lvl1pPr algn="ctr">
              <a:defRPr sz="4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5831800" y="38510368"/>
            <a:ext cx="8229600" cy="2212134"/>
          </a:xfrm>
          <a:prstGeom prst="rect">
            <a:avLst/>
          </a:prstGeom>
        </p:spPr>
        <p:txBody>
          <a:bodyPr vert="horz" lIns="91440" tIns="45720" rIns="91440" bIns="45720" rtlCol="0" anchor="ctr"/>
          <a:lstStyle>
            <a:lvl1pPr algn="r">
              <a:defRPr sz="4800">
                <a:solidFill>
                  <a:schemeClr val="tx1">
                    <a:tint val="75000"/>
                  </a:schemeClr>
                </a:solidFill>
              </a:defRPr>
            </a:lvl1pPr>
          </a:lstStyle>
          <a:p>
            <a:fld id="{F378CD70-5C8C-C840-A212-0CD80A20E3F7}" type="slidenum">
              <a:rPr lang="en-US" smtClean="0"/>
              <a:t>‹#›</a:t>
            </a:fld>
            <a:endParaRPr lang="en-US"/>
          </a:p>
        </p:txBody>
      </p:sp>
    </p:spTree>
    <p:extLst>
      <p:ext uri="{BB962C8B-B14F-4D97-AF65-F5344CB8AC3E}">
        <p14:creationId xmlns:p14="http://schemas.microsoft.com/office/powerpoint/2010/main" val="2266891859"/>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3657600" rtl="0" eaLnBrk="1" latinLnBrk="0" hangingPunct="1">
        <a:lnSpc>
          <a:spcPct val="90000"/>
        </a:lnSpc>
        <a:spcBef>
          <a:spcPct val="0"/>
        </a:spcBef>
        <a:buNone/>
        <a:defRPr sz="17600" kern="1200">
          <a:solidFill>
            <a:schemeClr val="tx1"/>
          </a:solidFill>
          <a:latin typeface="+mj-lt"/>
          <a:ea typeface="+mj-ea"/>
          <a:cs typeface="+mj-cs"/>
        </a:defRPr>
      </a:lvl1pPr>
    </p:titleStyle>
    <p:body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p:bodyStyle>
    <p:otherStyle>
      <a:defPPr>
        <a:defRPr lang="en-US"/>
      </a:defPPr>
      <a:lvl1pPr marL="0" algn="l" defTabSz="3657600" rtl="0" eaLnBrk="1" latinLnBrk="0" hangingPunct="1">
        <a:defRPr sz="7200" kern="1200">
          <a:solidFill>
            <a:schemeClr val="tx1"/>
          </a:solidFill>
          <a:latin typeface="+mn-lt"/>
          <a:ea typeface="+mn-ea"/>
          <a:cs typeface="+mn-cs"/>
        </a:defRPr>
      </a:lvl1pPr>
      <a:lvl2pPr marL="1828800" algn="l" defTabSz="3657600" rtl="0" eaLnBrk="1" latinLnBrk="0" hangingPunct="1">
        <a:defRPr sz="7200" kern="1200">
          <a:solidFill>
            <a:schemeClr val="tx1"/>
          </a:solidFill>
          <a:latin typeface="+mn-lt"/>
          <a:ea typeface="+mn-ea"/>
          <a:cs typeface="+mn-cs"/>
        </a:defRPr>
      </a:lvl2pPr>
      <a:lvl3pPr marL="3657600" algn="l" defTabSz="3657600" rtl="0" eaLnBrk="1" latinLnBrk="0" hangingPunct="1">
        <a:defRPr sz="7200" kern="1200">
          <a:solidFill>
            <a:schemeClr val="tx1"/>
          </a:solidFill>
          <a:latin typeface="+mn-lt"/>
          <a:ea typeface="+mn-ea"/>
          <a:cs typeface="+mn-cs"/>
        </a:defRPr>
      </a:lvl3pPr>
      <a:lvl4pPr marL="5486400" algn="l" defTabSz="3657600" rtl="0" eaLnBrk="1" latinLnBrk="0" hangingPunct="1">
        <a:defRPr sz="7200" kern="1200">
          <a:solidFill>
            <a:schemeClr val="tx1"/>
          </a:solidFill>
          <a:latin typeface="+mn-lt"/>
          <a:ea typeface="+mn-ea"/>
          <a:cs typeface="+mn-cs"/>
        </a:defRPr>
      </a:lvl4pPr>
      <a:lvl5pPr marL="7315200" algn="l" defTabSz="3657600" rtl="0" eaLnBrk="1" latinLnBrk="0" hangingPunct="1">
        <a:defRPr sz="7200" kern="1200">
          <a:solidFill>
            <a:schemeClr val="tx1"/>
          </a:solidFill>
          <a:latin typeface="+mn-lt"/>
          <a:ea typeface="+mn-ea"/>
          <a:cs typeface="+mn-cs"/>
        </a:defRPr>
      </a:lvl5pPr>
      <a:lvl6pPr marL="9144000" algn="l" defTabSz="3657600" rtl="0" eaLnBrk="1" latinLnBrk="0" hangingPunct="1">
        <a:defRPr sz="7200" kern="1200">
          <a:solidFill>
            <a:schemeClr val="tx1"/>
          </a:solidFill>
          <a:latin typeface="+mn-lt"/>
          <a:ea typeface="+mn-ea"/>
          <a:cs typeface="+mn-cs"/>
        </a:defRPr>
      </a:lvl6pPr>
      <a:lvl7pPr marL="10972800" algn="l" defTabSz="3657600" rtl="0" eaLnBrk="1" latinLnBrk="0" hangingPunct="1">
        <a:defRPr sz="7200" kern="1200">
          <a:solidFill>
            <a:schemeClr val="tx1"/>
          </a:solidFill>
          <a:latin typeface="+mn-lt"/>
          <a:ea typeface="+mn-ea"/>
          <a:cs typeface="+mn-cs"/>
        </a:defRPr>
      </a:lvl7pPr>
      <a:lvl8pPr marL="12801600" algn="l" defTabSz="3657600" rtl="0" eaLnBrk="1" latinLnBrk="0" hangingPunct="1">
        <a:defRPr sz="7200" kern="1200">
          <a:solidFill>
            <a:schemeClr val="tx1"/>
          </a:solidFill>
          <a:latin typeface="+mn-lt"/>
          <a:ea typeface="+mn-ea"/>
          <a:cs typeface="+mn-cs"/>
        </a:defRPr>
      </a:lvl8pPr>
      <a:lvl9pPr marL="14630400" algn="l" defTabSz="3657600"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20" Type="http://schemas.openxmlformats.org/officeDocument/2006/relationships/image" Target="../media/image20.png"/><Relationship Id="rId21" Type="http://schemas.openxmlformats.org/officeDocument/2006/relationships/image" Target="../media/image21.png"/><Relationship Id="rId22" Type="http://schemas.openxmlformats.org/officeDocument/2006/relationships/image" Target="../media/image22.png"/><Relationship Id="rId23" Type="http://schemas.openxmlformats.org/officeDocument/2006/relationships/image" Target="../media/image23.tiff"/><Relationship Id="rId24" Type="http://schemas.openxmlformats.org/officeDocument/2006/relationships/image" Target="../media/image24.png"/><Relationship Id="rId25" Type="http://schemas.openxmlformats.org/officeDocument/2006/relationships/image" Target="../media/image25.png"/><Relationship Id="rId26" Type="http://schemas.openxmlformats.org/officeDocument/2006/relationships/image" Target="../media/image26.png"/><Relationship Id="rId27" Type="http://schemas.openxmlformats.org/officeDocument/2006/relationships/image" Target="../media/image27.png"/><Relationship Id="rId28" Type="http://schemas.openxmlformats.org/officeDocument/2006/relationships/image" Target="../media/image28.png"/><Relationship Id="rId29" Type="http://schemas.openxmlformats.org/officeDocument/2006/relationships/image" Target="../media/image29.png"/><Relationship Id="rId30" Type="http://schemas.openxmlformats.org/officeDocument/2006/relationships/image" Target="../media/image30.emf"/><Relationship Id="rId31" Type="http://schemas.openxmlformats.org/officeDocument/2006/relationships/image" Target="../media/image31.png"/><Relationship Id="rId10" Type="http://schemas.openxmlformats.org/officeDocument/2006/relationships/image" Target="../media/image10.png"/><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image" Target="../media/image13.png"/><Relationship Id="rId14" Type="http://schemas.openxmlformats.org/officeDocument/2006/relationships/image" Target="../media/image14.png"/><Relationship Id="rId15" Type="http://schemas.openxmlformats.org/officeDocument/2006/relationships/image" Target="../media/image15.png"/><Relationship Id="rId16" Type="http://schemas.openxmlformats.org/officeDocument/2006/relationships/image" Target="../media/image16.png"/><Relationship Id="rId17" Type="http://schemas.openxmlformats.org/officeDocument/2006/relationships/image" Target="../media/image17.png"/><Relationship Id="rId18" Type="http://schemas.openxmlformats.org/officeDocument/2006/relationships/image" Target="../media/image18.png"/><Relationship Id="rId19" Type="http://schemas.openxmlformats.org/officeDocument/2006/relationships/image" Target="../media/image19.png"/><Relationship Id="rId1" Type="http://schemas.openxmlformats.org/officeDocument/2006/relationships/slideLayout" Target="../slideLayouts/slideLayout12.xml"/><Relationship Id="rId2" Type="http://schemas.openxmlformats.org/officeDocument/2006/relationships/image" Target="../media/image2.png"/><Relationship Id="rId3" Type="http://schemas.openxmlformats.org/officeDocument/2006/relationships/image" Target="../media/image3.emf"/><Relationship Id="rId4" Type="http://schemas.openxmlformats.org/officeDocument/2006/relationships/image" Target="../media/image4.emf"/><Relationship Id="rId5" Type="http://schemas.openxmlformats.org/officeDocument/2006/relationships/image" Target="../media/image5.jp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Shape 86"/>
          <p:cNvPicPr preferRelativeResize="0"/>
          <p:nvPr/>
        </p:nvPicPr>
        <p:blipFill rotWithShape="1">
          <a:blip r:embed="rId2">
            <a:alphaModFix/>
          </a:blip>
          <a:srcRect t="13395" b="8146"/>
          <a:stretch/>
        </p:blipFill>
        <p:spPr>
          <a:xfrm>
            <a:off x="20026329" y="23595321"/>
            <a:ext cx="5802514" cy="3110022"/>
          </a:xfrm>
          <a:prstGeom prst="rect">
            <a:avLst/>
          </a:prstGeom>
          <a:noFill/>
          <a:ln>
            <a:noFill/>
          </a:ln>
        </p:spPr>
      </p:pic>
      <p:sp>
        <p:nvSpPr>
          <p:cNvPr id="4" name="TextBox 3"/>
          <p:cNvSpPr txBox="1"/>
          <p:nvPr/>
        </p:nvSpPr>
        <p:spPr>
          <a:xfrm>
            <a:off x="11216834" y="808144"/>
            <a:ext cx="24341593" cy="3511484"/>
          </a:xfrm>
          <a:prstGeom prst="rect">
            <a:avLst/>
          </a:prstGeom>
          <a:noFill/>
        </p:spPr>
        <p:txBody>
          <a:bodyPr wrap="square" rtlCol="0">
            <a:spAutoFit/>
          </a:bodyPr>
          <a:lstStyle/>
          <a:p>
            <a:r>
              <a:rPr lang="en-US" sz="22226" dirty="0">
                <a:solidFill>
                  <a:srgbClr val="141F22"/>
                </a:solidFill>
                <a:latin typeface="Blanch Caps" charset="0"/>
                <a:ea typeface="Blanch Caps" charset="0"/>
                <a:cs typeface="Blanch Caps" charset="0"/>
              </a:rPr>
              <a:t>DATA SCIENCE FOR THE PUBLIC GOOD</a:t>
            </a:r>
          </a:p>
        </p:txBody>
      </p:sp>
      <p:sp>
        <p:nvSpPr>
          <p:cNvPr id="9" name="TextBox 8"/>
          <p:cNvSpPr txBox="1"/>
          <p:nvPr/>
        </p:nvSpPr>
        <p:spPr>
          <a:xfrm>
            <a:off x="1960082" y="7113150"/>
            <a:ext cx="21039017" cy="2219380"/>
          </a:xfrm>
          <a:prstGeom prst="rect">
            <a:avLst/>
          </a:prstGeom>
          <a:noFill/>
        </p:spPr>
        <p:txBody>
          <a:bodyPr wrap="square" rtlCol="0">
            <a:spAutoFit/>
          </a:bodyPr>
          <a:lstStyle/>
          <a:p>
            <a:pPr lvl="0">
              <a:buClr>
                <a:schemeClr val="dk1"/>
              </a:buClr>
              <a:buSzPts val="1100"/>
            </a:pPr>
            <a:r>
              <a:rPr lang="en-US" sz="2766" b="1" dirty="0">
                <a:solidFill>
                  <a:schemeClr val="dk1"/>
                </a:solidFill>
                <a:latin typeface="Trebuchet MS"/>
                <a:ea typeface="Trebuchet MS"/>
                <a:cs typeface="Trebuchet MS"/>
                <a:sym typeface="Trebuchet MS"/>
              </a:rPr>
              <a:t>The </a:t>
            </a:r>
            <a:r>
              <a:rPr lang="en-US" sz="2766" b="1" dirty="0">
                <a:solidFill>
                  <a:srgbClr val="741B47"/>
                </a:solidFill>
                <a:latin typeface="Trebuchet MS"/>
                <a:ea typeface="Trebuchet MS"/>
                <a:cs typeface="Trebuchet MS"/>
                <a:sym typeface="Trebuchet MS"/>
              </a:rPr>
              <a:t>Data Science for the Public Good (DSPG) </a:t>
            </a:r>
            <a:r>
              <a:rPr lang="en-US" sz="2766" b="1" dirty="0">
                <a:solidFill>
                  <a:schemeClr val="dk1"/>
                </a:solidFill>
                <a:latin typeface="Trebuchet MS"/>
                <a:ea typeface="Trebuchet MS"/>
                <a:cs typeface="Trebuchet MS"/>
                <a:sym typeface="Trebuchet MS"/>
              </a:rPr>
              <a:t>program </a:t>
            </a:r>
            <a:r>
              <a:rPr lang="en-US" sz="2766" dirty="0">
                <a:solidFill>
                  <a:schemeClr val="dk1"/>
                </a:solidFill>
                <a:latin typeface="Trebuchet MS"/>
                <a:ea typeface="Trebuchet MS"/>
                <a:cs typeface="Trebuchet MS"/>
                <a:sym typeface="Trebuchet MS"/>
              </a:rPr>
              <a:t>equips new generations of scientists with the skills they need to inform intelligent governmental policy and decision-making. DSPG is delivered by the </a:t>
            </a:r>
            <a:r>
              <a:rPr lang="en-US" sz="2766" dirty="0">
                <a:solidFill>
                  <a:srgbClr val="B45F06"/>
                </a:solidFill>
                <a:latin typeface="Trebuchet MS"/>
                <a:ea typeface="Trebuchet MS"/>
                <a:cs typeface="Trebuchet MS"/>
                <a:sym typeface="Trebuchet MS"/>
              </a:rPr>
              <a:t>Social and Decision Analytics Laboratory (SDAL),</a:t>
            </a:r>
            <a:r>
              <a:rPr lang="en-US" sz="2766" dirty="0">
                <a:solidFill>
                  <a:schemeClr val="dk1"/>
                </a:solidFill>
                <a:latin typeface="Trebuchet MS"/>
                <a:ea typeface="Trebuchet MS"/>
                <a:cs typeface="Trebuchet MS"/>
                <a:sym typeface="Trebuchet MS"/>
              </a:rPr>
              <a:t> </a:t>
            </a:r>
            <a:r>
              <a:rPr lang="en-US" sz="2766" dirty="0" smtClean="0">
                <a:solidFill>
                  <a:schemeClr val="dk1"/>
                </a:solidFill>
                <a:latin typeface="Trebuchet MS"/>
                <a:ea typeface="Trebuchet MS"/>
                <a:cs typeface="Trebuchet MS"/>
                <a:sym typeface="Trebuchet MS"/>
              </a:rPr>
              <a:t>     a </a:t>
            </a:r>
            <a:r>
              <a:rPr lang="en-US" sz="2766" dirty="0">
                <a:solidFill>
                  <a:schemeClr val="dk1"/>
                </a:solidFill>
                <a:latin typeface="Trebuchet MS"/>
                <a:ea typeface="Trebuchet MS"/>
                <a:cs typeface="Trebuchet MS"/>
                <a:sym typeface="Trebuchet MS"/>
              </a:rPr>
              <a:t>leading laboratory in the Biocomplexity Institute of Virginia Tech, located at </a:t>
            </a:r>
            <a:r>
              <a:rPr lang="en-US" sz="2766" dirty="0">
                <a:solidFill>
                  <a:srgbClr val="0B5394"/>
                </a:solidFill>
                <a:latin typeface="Trebuchet MS"/>
                <a:ea typeface="Trebuchet MS"/>
                <a:cs typeface="Trebuchet MS"/>
                <a:sym typeface="Trebuchet MS"/>
              </a:rPr>
              <a:t>Virginia Tech Research Center in Arlington, VA.</a:t>
            </a:r>
            <a:r>
              <a:rPr lang="en-US" sz="2766" dirty="0">
                <a:solidFill>
                  <a:schemeClr val="dk1"/>
                </a:solidFill>
                <a:latin typeface="Trebuchet MS"/>
                <a:ea typeface="Trebuchet MS"/>
                <a:cs typeface="Trebuchet MS"/>
                <a:sym typeface="Trebuchet MS"/>
              </a:rPr>
              <a:t> </a:t>
            </a:r>
            <a:r>
              <a:rPr lang="en-US" sz="2766" dirty="0" smtClean="0">
                <a:solidFill>
                  <a:schemeClr val="dk1"/>
                </a:solidFill>
                <a:latin typeface="Trebuchet MS"/>
                <a:ea typeface="Trebuchet MS"/>
                <a:cs typeface="Trebuchet MS"/>
                <a:sym typeface="Trebuchet MS"/>
              </a:rPr>
              <a:t>  SDAL </a:t>
            </a:r>
            <a:r>
              <a:rPr lang="en-US" sz="2766" dirty="0">
                <a:solidFill>
                  <a:schemeClr val="dk1"/>
                </a:solidFill>
                <a:latin typeface="Trebuchet MS"/>
                <a:ea typeface="Trebuchet MS"/>
                <a:cs typeface="Trebuchet MS"/>
                <a:sym typeface="Trebuchet MS"/>
              </a:rPr>
              <a:t>combines expertise in statistics and social &amp; behavioral sciences to develop quantitative methods and evidence-based research to inform decision-making and evaluation. </a:t>
            </a:r>
            <a:endParaRPr lang="en-US" sz="2766" dirty="0">
              <a:solidFill>
                <a:schemeClr val="dk1"/>
              </a:solidFill>
            </a:endParaRPr>
          </a:p>
        </p:txBody>
      </p:sp>
      <p:sp>
        <p:nvSpPr>
          <p:cNvPr id="6" name="TextBox 5"/>
          <p:cNvSpPr txBox="1"/>
          <p:nvPr/>
        </p:nvSpPr>
        <p:spPr>
          <a:xfrm>
            <a:off x="11216834" y="4107035"/>
            <a:ext cx="23583262" cy="1778544"/>
          </a:xfrm>
          <a:prstGeom prst="rect">
            <a:avLst/>
          </a:prstGeom>
          <a:noFill/>
        </p:spPr>
        <p:txBody>
          <a:bodyPr wrap="square" rtlCol="0">
            <a:spAutoFit/>
          </a:bodyPr>
          <a:lstStyle/>
          <a:p>
            <a:r>
              <a:rPr lang="en-US" sz="3655" b="1" dirty="0">
                <a:solidFill>
                  <a:srgbClr val="354257"/>
                </a:solidFill>
                <a:latin typeface="Raleway" charset="0"/>
                <a:ea typeface="Raleway" charset="0"/>
                <a:cs typeface="Raleway" charset="0"/>
              </a:rPr>
              <a:t>Delivered by Biocomplexity Institute of Virginia Tech</a:t>
            </a:r>
          </a:p>
          <a:p>
            <a:r>
              <a:rPr lang="en-US" sz="3655" dirty="0">
                <a:solidFill>
                  <a:srgbClr val="354257"/>
                </a:solidFill>
                <a:latin typeface="Raleway" charset="0"/>
                <a:ea typeface="Raleway" charset="0"/>
                <a:cs typeface="Raleway" charset="0"/>
              </a:rPr>
              <a:t>Directors: Gizem Korkmaz and Aaron Schroeder, Social and Decision Analytics Laboratory (SDAL)</a:t>
            </a:r>
          </a:p>
          <a:p>
            <a:r>
              <a:rPr lang="en-US" sz="3655" dirty="0">
                <a:solidFill>
                  <a:srgbClr val="354257"/>
                </a:solidFill>
                <a:latin typeface="Raleway" charset="0"/>
                <a:ea typeface="Raleway" charset="0"/>
                <a:cs typeface="Raleway" charset="0"/>
              </a:rPr>
              <a:t>Student Outreach: Dr. Shernita Lee, Education and Outreach (EO)</a:t>
            </a:r>
          </a:p>
        </p:txBody>
      </p:sp>
      <p:pic>
        <p:nvPicPr>
          <p:cNvPr id="55" name="Picture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537" y="15019909"/>
            <a:ext cx="16288253" cy="1962116"/>
          </a:xfrm>
          <a:prstGeom prst="rect">
            <a:avLst/>
          </a:prstGeom>
        </p:spPr>
      </p:pic>
      <p:pic>
        <p:nvPicPr>
          <p:cNvPr id="79" name="Picture 7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926" y="5866572"/>
            <a:ext cx="33816024" cy="1953754"/>
          </a:xfrm>
          <a:prstGeom prst="rect">
            <a:avLst/>
          </a:prstGeom>
        </p:spPr>
      </p:pic>
      <p:pic>
        <p:nvPicPr>
          <p:cNvPr id="45" name="Picture 4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56171" y="38773474"/>
            <a:ext cx="3577041" cy="1570260"/>
          </a:xfrm>
          <a:prstGeom prst="rect">
            <a:avLst/>
          </a:prstGeom>
        </p:spPr>
      </p:pic>
      <p:pic>
        <p:nvPicPr>
          <p:cNvPr id="50" name="Shape 104"/>
          <p:cNvPicPr preferRelativeResize="0"/>
          <p:nvPr/>
        </p:nvPicPr>
        <p:blipFill>
          <a:blip r:embed="rId6">
            <a:alphaModFix/>
          </a:blip>
          <a:stretch>
            <a:fillRect/>
          </a:stretch>
        </p:blipFill>
        <p:spPr>
          <a:xfrm>
            <a:off x="23377464" y="6333712"/>
            <a:ext cx="9722642" cy="6556264"/>
          </a:xfrm>
          <a:prstGeom prst="rect">
            <a:avLst/>
          </a:prstGeom>
          <a:noFill/>
          <a:ln w="76200">
            <a:solidFill>
              <a:srgbClr val="5D89B4"/>
            </a:solidFill>
          </a:ln>
        </p:spPr>
      </p:pic>
      <p:sp>
        <p:nvSpPr>
          <p:cNvPr id="57" name="Shape 101"/>
          <p:cNvSpPr txBox="1"/>
          <p:nvPr/>
        </p:nvSpPr>
        <p:spPr>
          <a:xfrm>
            <a:off x="2444702" y="9942961"/>
            <a:ext cx="20781441" cy="1355056"/>
          </a:xfrm>
          <a:prstGeom prst="rect">
            <a:avLst/>
          </a:prstGeom>
          <a:noFill/>
          <a:ln>
            <a:noFill/>
          </a:ln>
        </p:spPr>
        <p:txBody>
          <a:bodyPr spcFirstLastPara="1" wrap="square" lIns="90310" tIns="90310" rIns="90310" bIns="90310" anchor="ctr" anchorCtr="0">
            <a:noAutofit/>
          </a:bodyPr>
          <a:lstStyle/>
          <a:p>
            <a:pPr>
              <a:buClr>
                <a:srgbClr val="000000"/>
              </a:buClr>
              <a:buSzPts val="1100"/>
            </a:pPr>
            <a:r>
              <a:rPr lang="en-US" sz="2766" dirty="0">
                <a:solidFill>
                  <a:schemeClr val="dk1"/>
                </a:solidFill>
                <a:latin typeface="Trebuchet MS"/>
                <a:ea typeface="Trebuchet MS"/>
                <a:cs typeface="Trebuchet MS"/>
                <a:sym typeface="Trebuchet MS"/>
              </a:rPr>
              <a:t>• Horizontally and vertically integrated team research (multidisciplinary) with dedicated graduate students, postdocs and faculty</a:t>
            </a:r>
            <a:endParaRPr sz="2766" dirty="0">
              <a:solidFill>
                <a:schemeClr val="dk1"/>
              </a:solidFill>
              <a:latin typeface="Trebuchet MS"/>
              <a:ea typeface="Trebuchet MS"/>
              <a:cs typeface="Trebuchet MS"/>
              <a:sym typeface="Trebuchet MS"/>
            </a:endParaRPr>
          </a:p>
        </p:txBody>
      </p:sp>
      <p:sp>
        <p:nvSpPr>
          <p:cNvPr id="61" name="Shape 101"/>
          <p:cNvSpPr txBox="1"/>
          <p:nvPr/>
        </p:nvSpPr>
        <p:spPr>
          <a:xfrm>
            <a:off x="2444702" y="10479814"/>
            <a:ext cx="12255479" cy="4096897"/>
          </a:xfrm>
          <a:prstGeom prst="rect">
            <a:avLst/>
          </a:prstGeom>
          <a:noFill/>
          <a:ln>
            <a:noFill/>
          </a:ln>
        </p:spPr>
        <p:txBody>
          <a:bodyPr spcFirstLastPara="1" wrap="square" lIns="90310" tIns="90310" rIns="90310" bIns="90310" anchor="ctr" anchorCtr="0">
            <a:noAutofit/>
          </a:bodyPr>
          <a:lstStyle/>
          <a:p>
            <a:pPr indent="-903244">
              <a:buClr>
                <a:srgbClr val="000000"/>
              </a:buClr>
              <a:buSzPts val="1100"/>
            </a:pPr>
            <a:r>
              <a:rPr lang="en-US" sz="2766" dirty="0">
                <a:solidFill>
                  <a:schemeClr val="dk1"/>
                </a:solidFill>
                <a:latin typeface="Trebuchet MS"/>
                <a:ea typeface="Trebuchet MS"/>
                <a:cs typeface="Trebuchet MS"/>
                <a:sym typeface="Trebuchet MS"/>
              </a:rPr>
              <a:t>• In collaboration with sponsors from local, state and federal governments</a:t>
            </a:r>
          </a:p>
          <a:p>
            <a:pPr indent="-903244"/>
            <a:r>
              <a:rPr lang="en-US" sz="2766" dirty="0">
                <a:solidFill>
                  <a:schemeClr val="dk1"/>
                </a:solidFill>
                <a:latin typeface="Trebuchet MS"/>
                <a:ea typeface="Trebuchet MS"/>
                <a:cs typeface="Trebuchet MS"/>
                <a:sym typeface="Trebuchet MS"/>
              </a:rPr>
              <a:t>• Expert training in essential tools for statistical computing, including Hadoop, R, Python, and GIS</a:t>
            </a:r>
          </a:p>
          <a:p>
            <a:pPr indent="-903244"/>
            <a:r>
              <a:rPr lang="en-US" sz="2766" dirty="0">
                <a:solidFill>
                  <a:schemeClr val="dk1"/>
                </a:solidFill>
                <a:latin typeface="Trebuchet MS"/>
                <a:ea typeface="Trebuchet MS"/>
                <a:cs typeface="Trebuchet MS"/>
                <a:sym typeface="Trebuchet MS"/>
              </a:rPr>
              <a:t>• Professional training through development workshops and seminars </a:t>
            </a:r>
          </a:p>
          <a:p>
            <a:pPr indent="-903244"/>
            <a:r>
              <a:rPr lang="en-US" sz="2766" dirty="0">
                <a:solidFill>
                  <a:schemeClr val="dk1"/>
                </a:solidFill>
                <a:latin typeface="Trebuchet MS"/>
                <a:ea typeface="Trebuchet MS"/>
                <a:cs typeface="Trebuchet MS"/>
                <a:sym typeface="Trebuchet MS"/>
              </a:rPr>
              <a:t>• Individualized mentors working closely with students </a:t>
            </a:r>
            <a:endParaRPr sz="2766" dirty="0">
              <a:solidFill>
                <a:schemeClr val="dk1"/>
              </a:solidFill>
              <a:latin typeface="Trebuchet MS"/>
              <a:ea typeface="Trebuchet MS"/>
              <a:cs typeface="Trebuchet MS"/>
              <a:sym typeface="Trebuchet MS"/>
            </a:endParaRPr>
          </a:p>
          <a:p>
            <a:pPr indent="-903244"/>
            <a:r>
              <a:rPr lang="en-US" sz="2766" dirty="0">
                <a:solidFill>
                  <a:schemeClr val="dk1"/>
                </a:solidFill>
                <a:latin typeface="Trebuchet MS"/>
                <a:ea typeface="Trebuchet MS"/>
                <a:cs typeface="Trebuchet MS"/>
                <a:sym typeface="Trebuchet MS"/>
              </a:rPr>
              <a:t>• Opportunity to interact with decision-makers in industry and government agencies and attend policy events on Capital Hill and the surrounding </a:t>
            </a:r>
            <a:r>
              <a:rPr lang="en-US" sz="2766" dirty="0" smtClean="0">
                <a:solidFill>
                  <a:schemeClr val="dk1"/>
                </a:solidFill>
                <a:latin typeface="Trebuchet MS"/>
                <a:ea typeface="Trebuchet MS"/>
                <a:cs typeface="Trebuchet MS"/>
                <a:sym typeface="Trebuchet MS"/>
              </a:rPr>
              <a:t>area </a:t>
            </a:r>
            <a:endParaRPr sz="2766" dirty="0">
              <a:solidFill>
                <a:schemeClr val="dk1"/>
              </a:solidFill>
              <a:latin typeface="Trebuchet MS"/>
              <a:ea typeface="Trebuchet MS"/>
              <a:cs typeface="Trebuchet MS"/>
              <a:sym typeface="Trebuchet MS"/>
            </a:endParaRPr>
          </a:p>
          <a:p>
            <a:pPr indent="-903244">
              <a:buClr>
                <a:schemeClr val="dk1"/>
              </a:buClr>
              <a:buSzPts val="1100"/>
            </a:pPr>
            <a:r>
              <a:rPr lang="en-US" sz="2766" dirty="0">
                <a:solidFill>
                  <a:schemeClr val="dk1"/>
                </a:solidFill>
                <a:latin typeface="Trebuchet MS"/>
                <a:ea typeface="Trebuchet MS"/>
                <a:cs typeface="Trebuchet MS"/>
                <a:sym typeface="Trebuchet MS"/>
              </a:rPr>
              <a:t>• Technical report and publication opportunities</a:t>
            </a:r>
            <a:endParaRPr sz="2766" dirty="0">
              <a:solidFill>
                <a:schemeClr val="dk1"/>
              </a:solidFill>
              <a:latin typeface="Trebuchet MS"/>
              <a:ea typeface="Trebuchet MS"/>
              <a:cs typeface="Trebuchet MS"/>
              <a:sym typeface="Trebuchet MS"/>
            </a:endParaRPr>
          </a:p>
        </p:txBody>
      </p:sp>
      <p:sp>
        <p:nvSpPr>
          <p:cNvPr id="62" name="TextBox 61"/>
          <p:cNvSpPr txBox="1"/>
          <p:nvPr/>
        </p:nvSpPr>
        <p:spPr>
          <a:xfrm>
            <a:off x="1960080" y="9428344"/>
            <a:ext cx="21039017" cy="942476"/>
          </a:xfrm>
          <a:prstGeom prst="rect">
            <a:avLst/>
          </a:prstGeom>
          <a:noFill/>
        </p:spPr>
        <p:txBody>
          <a:bodyPr wrap="square" rtlCol="0">
            <a:spAutoFit/>
          </a:bodyPr>
          <a:lstStyle/>
          <a:p>
            <a:pPr lvl="0"/>
            <a:r>
              <a:rPr lang="en-US" sz="2766" dirty="0">
                <a:solidFill>
                  <a:schemeClr val="dk1"/>
                </a:solidFill>
                <a:latin typeface="Trebuchet MS"/>
                <a:ea typeface="Trebuchet MS"/>
                <a:cs typeface="Trebuchet MS"/>
                <a:sym typeface="Trebuchet MS"/>
              </a:rPr>
              <a:t>Every summer, SDAL researchers and DSPG students team up to work on projects that focus on the interface of data analytics and social science to address real problems at the local, state, and federal levels. </a:t>
            </a:r>
            <a:endParaRPr lang="en-US" sz="2766" dirty="0">
              <a:latin typeface="Trebuchet MS" charset="0"/>
              <a:ea typeface="Trebuchet MS" charset="0"/>
              <a:cs typeface="Trebuchet MS" charset="0"/>
            </a:endParaRPr>
          </a:p>
        </p:txBody>
      </p:sp>
      <p:sp>
        <p:nvSpPr>
          <p:cNvPr id="63" name="Shape 93"/>
          <p:cNvSpPr txBox="1"/>
          <p:nvPr/>
        </p:nvSpPr>
        <p:spPr>
          <a:xfrm>
            <a:off x="2235747" y="15056039"/>
            <a:ext cx="12211992" cy="820870"/>
          </a:xfrm>
          <a:prstGeom prst="rect">
            <a:avLst/>
          </a:prstGeom>
          <a:noFill/>
          <a:ln>
            <a:noFill/>
          </a:ln>
        </p:spPr>
        <p:txBody>
          <a:bodyPr spcFirstLastPara="1" wrap="square" lIns="90310" tIns="45143" rIns="90310" bIns="45143" anchor="t" anchorCtr="0">
            <a:noAutofit/>
          </a:bodyPr>
          <a:lstStyle/>
          <a:p>
            <a:pPr>
              <a:buClr>
                <a:srgbClr val="141F22"/>
              </a:buClr>
              <a:buSzPts val="1200"/>
            </a:pPr>
            <a:r>
              <a:rPr lang="en-US" sz="4741" dirty="0">
                <a:solidFill>
                  <a:srgbClr val="141F22"/>
                </a:solidFill>
                <a:latin typeface="Raleway"/>
                <a:ea typeface="Raleway"/>
                <a:cs typeface="Raleway"/>
                <a:sym typeface="Raleway"/>
              </a:rPr>
              <a:t>DSPG Fellows</a:t>
            </a:r>
            <a:endParaRPr sz="4741" dirty="0">
              <a:solidFill>
                <a:srgbClr val="141F22"/>
              </a:solidFill>
              <a:latin typeface="Raleway"/>
              <a:ea typeface="Raleway"/>
              <a:cs typeface="Raleway"/>
              <a:sym typeface="Raleway"/>
            </a:endParaRPr>
          </a:p>
        </p:txBody>
      </p: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51022" y="15023395"/>
            <a:ext cx="16288253" cy="1962116"/>
          </a:xfrm>
          <a:prstGeom prst="rect">
            <a:avLst/>
          </a:prstGeom>
        </p:spPr>
      </p:pic>
      <p:sp>
        <p:nvSpPr>
          <p:cNvPr id="66" name="Shape 93"/>
          <p:cNvSpPr txBox="1"/>
          <p:nvPr/>
        </p:nvSpPr>
        <p:spPr>
          <a:xfrm>
            <a:off x="21242817" y="15059264"/>
            <a:ext cx="12211992" cy="820870"/>
          </a:xfrm>
          <a:prstGeom prst="rect">
            <a:avLst/>
          </a:prstGeom>
          <a:noFill/>
          <a:ln>
            <a:noFill/>
          </a:ln>
        </p:spPr>
        <p:txBody>
          <a:bodyPr spcFirstLastPara="1" wrap="square" lIns="90310" tIns="45143" rIns="90310" bIns="45143" anchor="t" anchorCtr="0">
            <a:noAutofit/>
          </a:bodyPr>
          <a:lstStyle/>
          <a:p>
            <a:pPr>
              <a:buClr>
                <a:srgbClr val="141F22"/>
              </a:buClr>
              <a:buSzPts val="1200"/>
            </a:pPr>
            <a:r>
              <a:rPr lang="en-US" sz="4741" dirty="0">
                <a:solidFill>
                  <a:srgbClr val="141F22"/>
                </a:solidFill>
                <a:latin typeface="Raleway"/>
                <a:ea typeface="Raleway"/>
                <a:cs typeface="Raleway"/>
                <a:sym typeface="Raleway"/>
              </a:rPr>
              <a:t>DSPG Undergraduate Students</a:t>
            </a:r>
            <a:endParaRPr sz="4741" dirty="0">
              <a:solidFill>
                <a:srgbClr val="141F22"/>
              </a:solidFill>
              <a:latin typeface="Raleway"/>
              <a:ea typeface="Raleway"/>
              <a:cs typeface="Raleway"/>
              <a:sym typeface="Raleway"/>
            </a:endParaRPr>
          </a:p>
        </p:txBody>
      </p:sp>
      <p:sp>
        <p:nvSpPr>
          <p:cNvPr id="67" name="Shape 107"/>
          <p:cNvSpPr txBox="1"/>
          <p:nvPr/>
        </p:nvSpPr>
        <p:spPr>
          <a:xfrm>
            <a:off x="1925961" y="16769248"/>
            <a:ext cx="9474432" cy="2481575"/>
          </a:xfrm>
          <a:prstGeom prst="rect">
            <a:avLst/>
          </a:prstGeom>
          <a:noFill/>
          <a:ln>
            <a:noFill/>
          </a:ln>
        </p:spPr>
        <p:txBody>
          <a:bodyPr spcFirstLastPara="1" wrap="square" lIns="90310" tIns="90310" rIns="90310" bIns="90310" anchor="ctr" anchorCtr="0">
            <a:noAutofit/>
          </a:bodyPr>
          <a:lstStyle/>
          <a:p>
            <a:pPr marL="338717" indent="-338717">
              <a:lnSpc>
                <a:spcPct val="115000"/>
              </a:lnSpc>
              <a:buFont typeface="Arial" panose="020B0604020202020204" pitchFamily="34" charset="0"/>
              <a:buChar char="•"/>
            </a:pPr>
            <a:r>
              <a:rPr lang="en-US" sz="2766" dirty="0">
                <a:solidFill>
                  <a:schemeClr val="dk1"/>
                </a:solidFill>
                <a:latin typeface="Trebuchet MS"/>
                <a:ea typeface="Trebuchet MS"/>
                <a:cs typeface="Trebuchet MS"/>
                <a:sym typeface="Trebuchet MS"/>
              </a:rPr>
              <a:t>Graduate students (Masters and PhD) enrolled at any U.S. university can apply for funded fellowship positions</a:t>
            </a:r>
          </a:p>
          <a:p>
            <a:pPr marL="338717" indent="-338717">
              <a:lnSpc>
                <a:spcPct val="115000"/>
              </a:lnSpc>
              <a:buFont typeface="Arial" panose="020B0604020202020204" pitchFamily="34" charset="0"/>
              <a:buChar char="•"/>
            </a:pPr>
            <a:r>
              <a:rPr lang="en-US" sz="2766" dirty="0">
                <a:solidFill>
                  <a:schemeClr val="dk1"/>
                </a:solidFill>
                <a:latin typeface="Trebuchet MS"/>
                <a:ea typeface="Trebuchet MS"/>
                <a:cs typeface="Trebuchet MS"/>
                <a:sym typeface="Trebuchet MS"/>
              </a:rPr>
              <a:t>Selection through a competitive national search</a:t>
            </a:r>
            <a:endParaRPr sz="2766" dirty="0">
              <a:solidFill>
                <a:schemeClr val="dk1"/>
              </a:solidFill>
              <a:latin typeface="Trebuchet MS"/>
              <a:ea typeface="Trebuchet MS"/>
              <a:cs typeface="Trebuchet MS"/>
              <a:sym typeface="Trebuchet MS"/>
            </a:endParaRPr>
          </a:p>
          <a:p>
            <a:pPr marL="338717" indent="-338717">
              <a:lnSpc>
                <a:spcPct val="115000"/>
              </a:lnSpc>
              <a:buFont typeface="Arial" panose="020B0604020202020204" pitchFamily="34" charset="0"/>
              <a:buChar char="•"/>
            </a:pPr>
            <a:r>
              <a:rPr lang="en-US" sz="2766" dirty="0">
                <a:solidFill>
                  <a:schemeClr val="dk1"/>
                </a:solidFill>
                <a:latin typeface="Trebuchet MS"/>
                <a:ea typeface="Trebuchet MS"/>
                <a:cs typeface="Trebuchet MS"/>
                <a:sym typeface="Trebuchet MS"/>
              </a:rPr>
              <a:t>Possess high quantitative, statistical, computational and programming skills</a:t>
            </a:r>
            <a:endParaRPr sz="2766" dirty="0">
              <a:solidFill>
                <a:schemeClr val="dk1"/>
              </a:solidFill>
              <a:latin typeface="Trebuchet MS"/>
              <a:ea typeface="Trebuchet MS"/>
              <a:cs typeface="Trebuchet MS"/>
              <a:sym typeface="Trebuchet MS"/>
            </a:endParaRPr>
          </a:p>
          <a:p>
            <a:pPr marL="338717" indent="-338717">
              <a:lnSpc>
                <a:spcPct val="115000"/>
              </a:lnSpc>
              <a:buFont typeface="Arial" panose="020B0604020202020204" pitchFamily="34" charset="0"/>
              <a:buChar char="•"/>
            </a:pPr>
            <a:r>
              <a:rPr lang="en-US" sz="2766" dirty="0">
                <a:solidFill>
                  <a:schemeClr val="dk1"/>
                </a:solidFill>
                <a:latin typeface="Trebuchet MS"/>
                <a:ea typeface="Trebuchet MS"/>
                <a:cs typeface="Trebuchet MS"/>
                <a:sym typeface="Trebuchet MS"/>
              </a:rPr>
              <a:t>Lead, support, and guide the VT undergraduate students together with </a:t>
            </a:r>
            <a:r>
              <a:rPr lang="en-US" sz="2766" dirty="0" smtClean="0">
                <a:solidFill>
                  <a:schemeClr val="dk1"/>
                </a:solidFill>
                <a:latin typeface="Trebuchet MS"/>
                <a:ea typeface="Trebuchet MS"/>
                <a:cs typeface="Trebuchet MS"/>
                <a:sym typeface="Trebuchet MS"/>
              </a:rPr>
              <a:t>SDAL </a:t>
            </a:r>
            <a:r>
              <a:rPr lang="en-US" sz="2766" dirty="0">
                <a:solidFill>
                  <a:schemeClr val="dk1"/>
                </a:solidFill>
                <a:latin typeface="Trebuchet MS"/>
                <a:ea typeface="Trebuchet MS"/>
                <a:cs typeface="Trebuchet MS"/>
                <a:sym typeface="Trebuchet MS"/>
              </a:rPr>
              <a:t>faculty and postdocs</a:t>
            </a:r>
            <a:endParaRPr sz="2766" dirty="0">
              <a:solidFill>
                <a:schemeClr val="dk1"/>
              </a:solidFill>
              <a:latin typeface="Trebuchet MS"/>
              <a:ea typeface="Trebuchet MS"/>
              <a:cs typeface="Trebuchet MS"/>
              <a:sym typeface="Trebuchet MS"/>
            </a:endParaRPr>
          </a:p>
        </p:txBody>
      </p:sp>
      <p:sp>
        <p:nvSpPr>
          <p:cNvPr id="73" name="Shape 100"/>
          <p:cNvSpPr txBox="1"/>
          <p:nvPr/>
        </p:nvSpPr>
        <p:spPr>
          <a:xfrm>
            <a:off x="21242817" y="15947720"/>
            <a:ext cx="13420280" cy="3693321"/>
          </a:xfrm>
          <a:prstGeom prst="rect">
            <a:avLst/>
          </a:prstGeom>
          <a:noFill/>
          <a:ln>
            <a:noFill/>
          </a:ln>
        </p:spPr>
        <p:txBody>
          <a:bodyPr spcFirstLastPara="1" wrap="square" lIns="90310" tIns="90310" rIns="90310" bIns="90310" anchor="ctr" anchorCtr="0">
            <a:noAutofit/>
          </a:bodyPr>
          <a:lstStyle/>
          <a:p>
            <a:pPr>
              <a:lnSpc>
                <a:spcPct val="115000"/>
              </a:lnSpc>
            </a:pPr>
            <a:endParaRPr sz="2766" dirty="0">
              <a:solidFill>
                <a:schemeClr val="dk1"/>
              </a:solidFill>
              <a:latin typeface="Trebuchet MS"/>
              <a:ea typeface="Trebuchet MS"/>
              <a:cs typeface="Trebuchet MS"/>
              <a:sym typeface="Trebuchet MS"/>
            </a:endParaRPr>
          </a:p>
          <a:p>
            <a:pPr>
              <a:lnSpc>
                <a:spcPct val="115000"/>
              </a:lnSpc>
            </a:pPr>
            <a:endParaRPr sz="2766" dirty="0">
              <a:solidFill>
                <a:schemeClr val="dk1"/>
              </a:solidFill>
              <a:latin typeface="Trebuchet MS"/>
              <a:ea typeface="Trebuchet MS"/>
              <a:cs typeface="Trebuchet MS"/>
              <a:sym typeface="Trebuchet MS"/>
            </a:endParaRPr>
          </a:p>
          <a:p>
            <a:pPr>
              <a:lnSpc>
                <a:spcPct val="115000"/>
              </a:lnSpc>
            </a:pPr>
            <a:r>
              <a:rPr lang="en-US" sz="2766" dirty="0">
                <a:solidFill>
                  <a:schemeClr val="dk1"/>
                </a:solidFill>
                <a:latin typeface="Trebuchet MS"/>
                <a:ea typeface="Trebuchet MS"/>
                <a:cs typeface="Trebuchet MS"/>
                <a:sym typeface="Trebuchet MS"/>
              </a:rPr>
              <a:t>The program is open to </a:t>
            </a:r>
            <a:r>
              <a:rPr lang="en-US" sz="2766" b="1" dirty="0">
                <a:solidFill>
                  <a:srgbClr val="C00000"/>
                </a:solidFill>
                <a:latin typeface="Trebuchet MS"/>
                <a:ea typeface="Trebuchet MS"/>
                <a:cs typeface="Trebuchet MS"/>
                <a:sym typeface="Trebuchet MS"/>
              </a:rPr>
              <a:t>all VT undergraduate students </a:t>
            </a:r>
            <a:r>
              <a:rPr lang="en-US" sz="2766" dirty="0">
                <a:solidFill>
                  <a:schemeClr val="dk1"/>
                </a:solidFill>
                <a:latin typeface="Trebuchet MS"/>
                <a:ea typeface="Trebuchet MS"/>
                <a:cs typeface="Trebuchet MS"/>
                <a:sym typeface="Trebuchet MS"/>
              </a:rPr>
              <a:t>through the Honors college. Requirement is to enroll in the following courses:</a:t>
            </a:r>
            <a:endParaRPr sz="2766" dirty="0">
              <a:solidFill>
                <a:schemeClr val="dk1"/>
              </a:solidFill>
              <a:latin typeface="Trebuchet MS"/>
              <a:ea typeface="Trebuchet MS"/>
              <a:cs typeface="Trebuchet MS"/>
              <a:sym typeface="Trebuchet MS"/>
            </a:endParaRPr>
          </a:p>
          <a:p>
            <a:pPr>
              <a:lnSpc>
                <a:spcPct val="115000"/>
              </a:lnSpc>
            </a:pPr>
            <a:r>
              <a:rPr lang="en-US" sz="2766" b="1" dirty="0">
                <a:solidFill>
                  <a:schemeClr val="dk1"/>
                </a:solidFill>
                <a:latin typeface="Trebuchet MS"/>
                <a:ea typeface="Trebuchet MS"/>
                <a:cs typeface="Trebuchet MS"/>
                <a:sym typeface="Trebuchet MS"/>
              </a:rPr>
              <a:t>  </a:t>
            </a:r>
            <a:r>
              <a:rPr lang="en-US" sz="2766" b="1" u="sng" dirty="0">
                <a:solidFill>
                  <a:schemeClr val="dk1"/>
                </a:solidFill>
                <a:latin typeface="Trebuchet MS"/>
                <a:ea typeface="Trebuchet MS"/>
                <a:cs typeface="Trebuchet MS"/>
                <a:sym typeface="Trebuchet MS"/>
              </a:rPr>
              <a:t>Summer I</a:t>
            </a:r>
            <a:endParaRPr sz="2766" b="1" u="sng" dirty="0">
              <a:solidFill>
                <a:schemeClr val="dk1"/>
              </a:solidFill>
              <a:latin typeface="Trebuchet MS"/>
              <a:ea typeface="Trebuchet MS"/>
              <a:cs typeface="Trebuchet MS"/>
              <a:sym typeface="Trebuchet MS"/>
            </a:endParaRPr>
          </a:p>
          <a:p>
            <a:pPr>
              <a:lnSpc>
                <a:spcPct val="115000"/>
              </a:lnSpc>
            </a:pPr>
            <a:r>
              <a:rPr lang="en-US" sz="2766" dirty="0">
                <a:solidFill>
                  <a:schemeClr val="dk1"/>
                </a:solidFill>
                <a:latin typeface="Trebuchet MS"/>
                <a:ea typeface="Trebuchet MS"/>
                <a:cs typeface="Trebuchet MS"/>
                <a:sym typeface="Trebuchet MS"/>
              </a:rPr>
              <a:t>  UH 4504: Honors Discovery and Innovation Studio (3 credits)</a:t>
            </a:r>
            <a:endParaRPr sz="2766" dirty="0">
              <a:solidFill>
                <a:schemeClr val="dk1"/>
              </a:solidFill>
              <a:latin typeface="Trebuchet MS"/>
              <a:ea typeface="Trebuchet MS"/>
              <a:cs typeface="Trebuchet MS"/>
              <a:sym typeface="Trebuchet MS"/>
            </a:endParaRPr>
          </a:p>
          <a:p>
            <a:pPr>
              <a:lnSpc>
                <a:spcPct val="115000"/>
              </a:lnSpc>
            </a:pPr>
            <a:r>
              <a:rPr lang="en-US" sz="2766" dirty="0">
                <a:solidFill>
                  <a:schemeClr val="dk1"/>
                </a:solidFill>
                <a:latin typeface="Trebuchet MS"/>
                <a:ea typeface="Trebuchet MS"/>
                <a:cs typeface="Trebuchet MS"/>
                <a:sym typeface="Trebuchet MS"/>
              </a:rPr>
              <a:t>  UH 4994: Honors Undergraduate Research (3 credits)</a:t>
            </a:r>
            <a:endParaRPr sz="2766" dirty="0">
              <a:solidFill>
                <a:schemeClr val="dk1"/>
              </a:solidFill>
              <a:latin typeface="Trebuchet MS"/>
              <a:ea typeface="Trebuchet MS"/>
              <a:cs typeface="Trebuchet MS"/>
              <a:sym typeface="Trebuchet MS"/>
            </a:endParaRPr>
          </a:p>
          <a:p>
            <a:pPr>
              <a:lnSpc>
                <a:spcPct val="115000"/>
              </a:lnSpc>
            </a:pPr>
            <a:r>
              <a:rPr lang="en-US" sz="2766" b="1" dirty="0">
                <a:solidFill>
                  <a:schemeClr val="dk1"/>
                </a:solidFill>
                <a:latin typeface="Trebuchet MS"/>
                <a:ea typeface="Trebuchet MS"/>
                <a:cs typeface="Trebuchet MS"/>
                <a:sym typeface="Trebuchet MS"/>
              </a:rPr>
              <a:t>  </a:t>
            </a:r>
            <a:r>
              <a:rPr lang="en-US" sz="2766" b="1" u="sng" dirty="0">
                <a:solidFill>
                  <a:schemeClr val="dk1"/>
                </a:solidFill>
                <a:latin typeface="Trebuchet MS"/>
                <a:ea typeface="Trebuchet MS"/>
                <a:cs typeface="Trebuchet MS"/>
                <a:sym typeface="Trebuchet MS"/>
              </a:rPr>
              <a:t>Summer II</a:t>
            </a:r>
            <a:endParaRPr sz="2766" b="1" u="sng" dirty="0">
              <a:solidFill>
                <a:schemeClr val="dk1"/>
              </a:solidFill>
              <a:latin typeface="Trebuchet MS"/>
              <a:ea typeface="Trebuchet MS"/>
              <a:cs typeface="Trebuchet MS"/>
              <a:sym typeface="Trebuchet MS"/>
            </a:endParaRPr>
          </a:p>
          <a:p>
            <a:pPr>
              <a:lnSpc>
                <a:spcPct val="115000"/>
              </a:lnSpc>
            </a:pPr>
            <a:r>
              <a:rPr lang="en-US" sz="2766" dirty="0">
                <a:solidFill>
                  <a:schemeClr val="dk1"/>
                </a:solidFill>
                <a:latin typeface="Trebuchet MS"/>
                <a:ea typeface="Trebuchet MS"/>
                <a:cs typeface="Trebuchet MS"/>
                <a:sym typeface="Trebuchet MS"/>
              </a:rPr>
              <a:t>  UH 4504: Honors Discovery and Innovation Studio (3 credits)</a:t>
            </a:r>
            <a:endParaRPr sz="2766" dirty="0">
              <a:solidFill>
                <a:schemeClr val="dk1"/>
              </a:solidFill>
              <a:latin typeface="Trebuchet MS"/>
              <a:ea typeface="Trebuchet MS"/>
              <a:cs typeface="Trebuchet MS"/>
              <a:sym typeface="Trebuchet MS"/>
            </a:endParaRPr>
          </a:p>
          <a:p>
            <a:pPr>
              <a:lnSpc>
                <a:spcPct val="115000"/>
              </a:lnSpc>
            </a:pPr>
            <a:r>
              <a:rPr lang="en-US" sz="2766" dirty="0">
                <a:solidFill>
                  <a:schemeClr val="dk1"/>
                </a:solidFill>
                <a:latin typeface="Trebuchet MS"/>
                <a:ea typeface="Trebuchet MS"/>
                <a:cs typeface="Trebuchet MS"/>
                <a:sym typeface="Trebuchet MS"/>
              </a:rPr>
              <a:t>  UH 4994: Honors Undergraduate Research (3 credits)</a:t>
            </a:r>
            <a:endParaRPr sz="2766" dirty="0">
              <a:solidFill>
                <a:schemeClr val="dk1"/>
              </a:solidFill>
              <a:latin typeface="Trebuchet MS"/>
              <a:ea typeface="Trebuchet MS"/>
              <a:cs typeface="Trebuchet MS"/>
              <a:sym typeface="Trebuchet MS"/>
            </a:endParaRPr>
          </a:p>
        </p:txBody>
      </p:sp>
      <p:sp>
        <p:nvSpPr>
          <p:cNvPr id="77" name="TextBox 76"/>
          <p:cNvSpPr txBox="1"/>
          <p:nvPr/>
        </p:nvSpPr>
        <p:spPr>
          <a:xfrm>
            <a:off x="23377464" y="12957301"/>
            <a:ext cx="9722642" cy="364830"/>
          </a:xfrm>
          <a:prstGeom prst="rect">
            <a:avLst/>
          </a:prstGeom>
          <a:noFill/>
        </p:spPr>
        <p:txBody>
          <a:bodyPr wrap="square" rtlCol="0">
            <a:spAutoFit/>
          </a:bodyPr>
          <a:lstStyle/>
          <a:p>
            <a:pPr lvl="0"/>
            <a:r>
              <a:rPr lang="en-US" sz="1778" i="1" dirty="0">
                <a:solidFill>
                  <a:schemeClr val="bg2">
                    <a:lumMod val="50000"/>
                  </a:schemeClr>
                </a:solidFill>
                <a:latin typeface="Trebuchet MS"/>
                <a:ea typeface="Trebuchet MS"/>
                <a:cs typeface="Trebuchet MS"/>
                <a:sym typeface="Trebuchet MS"/>
              </a:rPr>
              <a:t>DSPG 2017 fellows, undergraduate students, SDAL faculty and postdocs during a training.</a:t>
            </a:r>
            <a:endParaRPr lang="en-US" sz="1778" i="1" dirty="0">
              <a:solidFill>
                <a:schemeClr val="bg2">
                  <a:lumMod val="50000"/>
                </a:schemeClr>
              </a:solidFill>
              <a:latin typeface="Trebuchet MS" charset="0"/>
              <a:ea typeface="Trebuchet MS" charset="0"/>
              <a:cs typeface="Trebuchet MS" charset="0"/>
            </a:endParaRPr>
          </a:p>
        </p:txBody>
      </p:sp>
      <p:pic>
        <p:nvPicPr>
          <p:cNvPr id="83" name="Shape 108"/>
          <p:cNvPicPr preferRelativeResize="0"/>
          <p:nvPr/>
        </p:nvPicPr>
        <p:blipFill>
          <a:blip r:embed="rId7">
            <a:alphaModFix/>
          </a:blip>
          <a:stretch>
            <a:fillRect/>
          </a:stretch>
        </p:blipFill>
        <p:spPr>
          <a:xfrm>
            <a:off x="12143130" y="15251611"/>
            <a:ext cx="8794105" cy="5590573"/>
          </a:xfrm>
          <a:prstGeom prst="rect">
            <a:avLst/>
          </a:prstGeom>
          <a:noFill/>
          <a:ln w="76200">
            <a:solidFill>
              <a:srgbClr val="5D89B4"/>
            </a:solidFill>
          </a:ln>
        </p:spPr>
      </p:pic>
      <p:pic>
        <p:nvPicPr>
          <p:cNvPr id="84" name="Shape 114"/>
          <p:cNvPicPr preferRelativeResize="0"/>
          <p:nvPr/>
        </p:nvPicPr>
        <p:blipFill>
          <a:blip r:embed="rId8">
            <a:alphaModFix/>
          </a:blip>
          <a:stretch>
            <a:fillRect/>
          </a:stretch>
        </p:blipFill>
        <p:spPr>
          <a:xfrm>
            <a:off x="2365103" y="30955491"/>
            <a:ext cx="5707816" cy="3538879"/>
          </a:xfrm>
          <a:prstGeom prst="rect">
            <a:avLst/>
          </a:prstGeom>
          <a:noFill/>
          <a:ln>
            <a:noFill/>
          </a:ln>
        </p:spPr>
      </p:pic>
      <p:pic>
        <p:nvPicPr>
          <p:cNvPr id="85" name="Picture 8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926" y="21314109"/>
            <a:ext cx="33816024" cy="1953754"/>
          </a:xfrm>
          <a:prstGeom prst="rect">
            <a:avLst/>
          </a:prstGeom>
        </p:spPr>
      </p:pic>
      <p:sp>
        <p:nvSpPr>
          <p:cNvPr id="86" name="Shape 93"/>
          <p:cNvSpPr txBox="1"/>
          <p:nvPr/>
        </p:nvSpPr>
        <p:spPr>
          <a:xfrm>
            <a:off x="2235747" y="21369783"/>
            <a:ext cx="12211992" cy="820870"/>
          </a:xfrm>
          <a:prstGeom prst="rect">
            <a:avLst/>
          </a:prstGeom>
          <a:noFill/>
          <a:ln>
            <a:noFill/>
          </a:ln>
        </p:spPr>
        <p:txBody>
          <a:bodyPr spcFirstLastPara="1" wrap="square" lIns="90310" tIns="45143" rIns="90310" bIns="45143" anchor="t" anchorCtr="0">
            <a:noAutofit/>
          </a:bodyPr>
          <a:lstStyle/>
          <a:p>
            <a:pPr>
              <a:buClr>
                <a:srgbClr val="141F22"/>
              </a:buClr>
              <a:buSzPts val="1200"/>
            </a:pPr>
            <a:r>
              <a:rPr lang="en-US" sz="4741" dirty="0">
                <a:solidFill>
                  <a:srgbClr val="141F22"/>
                </a:solidFill>
                <a:latin typeface="Raleway"/>
                <a:ea typeface="Raleway"/>
                <a:cs typeface="Raleway"/>
                <a:sym typeface="Raleway"/>
              </a:rPr>
              <a:t>A Wide Variety of Projects</a:t>
            </a:r>
            <a:endParaRPr sz="4741" dirty="0">
              <a:solidFill>
                <a:srgbClr val="141F22"/>
              </a:solidFill>
              <a:latin typeface="Raleway"/>
              <a:ea typeface="Raleway"/>
              <a:cs typeface="Raleway"/>
              <a:sym typeface="Raleway"/>
            </a:endParaRPr>
          </a:p>
        </p:txBody>
      </p:sp>
      <p:sp>
        <p:nvSpPr>
          <p:cNvPr id="87" name="Shape 93"/>
          <p:cNvSpPr txBox="1"/>
          <p:nvPr/>
        </p:nvSpPr>
        <p:spPr>
          <a:xfrm>
            <a:off x="2235747" y="5929772"/>
            <a:ext cx="12211992" cy="820870"/>
          </a:xfrm>
          <a:prstGeom prst="rect">
            <a:avLst/>
          </a:prstGeom>
          <a:noFill/>
          <a:ln>
            <a:noFill/>
          </a:ln>
        </p:spPr>
        <p:txBody>
          <a:bodyPr spcFirstLastPara="1" wrap="square" lIns="90310" tIns="45143" rIns="90310" bIns="45143" anchor="t" anchorCtr="0">
            <a:noAutofit/>
          </a:bodyPr>
          <a:lstStyle/>
          <a:p>
            <a:pPr>
              <a:buClr>
                <a:srgbClr val="141F22"/>
              </a:buClr>
              <a:buSzPts val="1200"/>
            </a:pPr>
            <a:r>
              <a:rPr lang="en-US" sz="4741" dirty="0">
                <a:solidFill>
                  <a:srgbClr val="141F22"/>
                </a:solidFill>
                <a:latin typeface="Raleway"/>
                <a:ea typeface="Raleway"/>
                <a:cs typeface="Raleway"/>
                <a:sym typeface="Raleway"/>
              </a:rPr>
              <a:t>Program Description</a:t>
            </a:r>
            <a:endParaRPr sz="4741" dirty="0">
              <a:solidFill>
                <a:srgbClr val="141F22"/>
              </a:solidFill>
              <a:latin typeface="Raleway"/>
              <a:ea typeface="Raleway"/>
              <a:cs typeface="Raleway"/>
              <a:sym typeface="Raleway"/>
            </a:endParaRPr>
          </a:p>
        </p:txBody>
      </p:sp>
      <p:pic>
        <p:nvPicPr>
          <p:cNvPr id="89" name="Picture 8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537" y="29597055"/>
            <a:ext cx="16288253" cy="1962116"/>
          </a:xfrm>
          <a:prstGeom prst="rect">
            <a:avLst/>
          </a:prstGeom>
        </p:spPr>
      </p:pic>
      <p:sp>
        <p:nvSpPr>
          <p:cNvPr id="90" name="Shape 93"/>
          <p:cNvSpPr txBox="1"/>
          <p:nvPr/>
        </p:nvSpPr>
        <p:spPr>
          <a:xfrm>
            <a:off x="2235747" y="29597055"/>
            <a:ext cx="12211992" cy="820870"/>
          </a:xfrm>
          <a:prstGeom prst="rect">
            <a:avLst/>
          </a:prstGeom>
          <a:noFill/>
          <a:ln>
            <a:noFill/>
          </a:ln>
        </p:spPr>
        <p:txBody>
          <a:bodyPr spcFirstLastPara="1" wrap="square" lIns="90310" tIns="45143" rIns="90310" bIns="45143" anchor="t" anchorCtr="0">
            <a:noAutofit/>
          </a:bodyPr>
          <a:lstStyle/>
          <a:p>
            <a:pPr>
              <a:buClr>
                <a:srgbClr val="141F22"/>
              </a:buClr>
              <a:buSzPts val="1200"/>
            </a:pPr>
            <a:r>
              <a:rPr lang="en-US" sz="4741" dirty="0">
                <a:solidFill>
                  <a:srgbClr val="141F22"/>
                </a:solidFill>
                <a:latin typeface="Raleway"/>
                <a:ea typeface="Raleway"/>
                <a:cs typeface="Raleway"/>
                <a:sym typeface="Raleway"/>
              </a:rPr>
              <a:t>DSPG Symposium</a:t>
            </a:r>
            <a:endParaRPr sz="4741" dirty="0">
              <a:solidFill>
                <a:srgbClr val="141F22"/>
              </a:solidFill>
              <a:latin typeface="Raleway"/>
              <a:ea typeface="Raleway"/>
              <a:cs typeface="Raleway"/>
              <a:sym typeface="Raleway"/>
            </a:endParaRPr>
          </a:p>
        </p:txBody>
      </p:sp>
      <p:pic>
        <p:nvPicPr>
          <p:cNvPr id="91" name="Picture 9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74844" y="29599670"/>
            <a:ext cx="16288253" cy="1962116"/>
          </a:xfrm>
          <a:prstGeom prst="rect">
            <a:avLst/>
          </a:prstGeom>
        </p:spPr>
      </p:pic>
      <p:sp>
        <p:nvSpPr>
          <p:cNvPr id="92" name="Shape 93"/>
          <p:cNvSpPr txBox="1"/>
          <p:nvPr/>
        </p:nvSpPr>
        <p:spPr>
          <a:xfrm>
            <a:off x="20193055" y="29599670"/>
            <a:ext cx="12211992" cy="820870"/>
          </a:xfrm>
          <a:prstGeom prst="rect">
            <a:avLst/>
          </a:prstGeom>
          <a:noFill/>
          <a:ln>
            <a:noFill/>
          </a:ln>
        </p:spPr>
        <p:txBody>
          <a:bodyPr spcFirstLastPara="1" wrap="square" lIns="90310" tIns="45143" rIns="90310" bIns="45143" anchor="t" anchorCtr="0">
            <a:noAutofit/>
          </a:bodyPr>
          <a:lstStyle/>
          <a:p>
            <a:pPr>
              <a:buClr>
                <a:srgbClr val="141F22"/>
              </a:buClr>
              <a:buSzPts val="1200"/>
            </a:pPr>
            <a:r>
              <a:rPr lang="en-US" sz="4741" dirty="0">
                <a:solidFill>
                  <a:srgbClr val="141F22"/>
                </a:solidFill>
                <a:latin typeface="Raleway"/>
                <a:ea typeface="Raleway"/>
                <a:cs typeface="Raleway"/>
                <a:sym typeface="Raleway"/>
              </a:rPr>
              <a:t>Thanks to Our Sponsors</a:t>
            </a:r>
            <a:endParaRPr sz="4741" dirty="0">
              <a:solidFill>
                <a:srgbClr val="141F22"/>
              </a:solidFill>
              <a:latin typeface="Raleway"/>
              <a:ea typeface="Raleway"/>
              <a:cs typeface="Raleway"/>
              <a:sym typeface="Raleway"/>
            </a:endParaRPr>
          </a:p>
        </p:txBody>
      </p:sp>
      <p:sp>
        <p:nvSpPr>
          <p:cNvPr id="93" name="Shape 103"/>
          <p:cNvSpPr txBox="1"/>
          <p:nvPr/>
        </p:nvSpPr>
        <p:spPr>
          <a:xfrm>
            <a:off x="26637701" y="30785002"/>
            <a:ext cx="7595327" cy="6947462"/>
          </a:xfrm>
          <a:prstGeom prst="rect">
            <a:avLst/>
          </a:prstGeom>
          <a:noFill/>
          <a:ln>
            <a:noFill/>
          </a:ln>
        </p:spPr>
        <p:txBody>
          <a:bodyPr spcFirstLastPara="1" wrap="square" lIns="90310" tIns="90310" rIns="90310" bIns="90310" anchor="ctr" anchorCtr="0">
            <a:noAutofit/>
          </a:bodyPr>
          <a:lstStyle/>
          <a:p>
            <a:pPr algn="ctr">
              <a:lnSpc>
                <a:spcPct val="90000"/>
              </a:lnSpc>
            </a:pPr>
            <a:r>
              <a:rPr lang="en-US" sz="2371" b="1" dirty="0">
                <a:solidFill>
                  <a:srgbClr val="4775A4"/>
                </a:solidFill>
                <a:latin typeface="Trebuchet MS"/>
                <a:ea typeface="Trebuchet MS"/>
                <a:cs typeface="Trebuchet MS"/>
                <a:sym typeface="Trebuchet MS"/>
              </a:rPr>
              <a:t>Local / State Government</a:t>
            </a:r>
            <a:endParaRPr sz="2371" b="1" dirty="0">
              <a:solidFill>
                <a:srgbClr val="4775A4"/>
              </a:solidFill>
              <a:latin typeface="Trebuchet MS"/>
              <a:ea typeface="Trebuchet MS"/>
              <a:cs typeface="Trebuchet MS"/>
              <a:sym typeface="Trebuchet MS"/>
            </a:endParaRPr>
          </a:p>
          <a:p>
            <a:pPr algn="ctr">
              <a:lnSpc>
                <a:spcPct val="90000"/>
              </a:lnSpc>
            </a:pPr>
            <a:r>
              <a:rPr lang="en-US" sz="2371" dirty="0">
                <a:solidFill>
                  <a:schemeClr val="dk1"/>
                </a:solidFill>
                <a:latin typeface="Trebuchet MS"/>
                <a:ea typeface="Trebuchet MS"/>
                <a:cs typeface="Trebuchet MS"/>
                <a:sym typeface="Trebuchet MS"/>
              </a:rPr>
              <a:t>Arlington and Fairfax Counties</a:t>
            </a:r>
          </a:p>
          <a:p>
            <a:pPr algn="ctr">
              <a:lnSpc>
                <a:spcPct val="90000"/>
              </a:lnSpc>
            </a:pPr>
            <a:r>
              <a:rPr lang="en-US" sz="2371" dirty="0">
                <a:solidFill>
                  <a:schemeClr val="dk1"/>
                </a:solidFill>
                <a:latin typeface="Trebuchet MS"/>
                <a:ea typeface="Trebuchet MS"/>
                <a:cs typeface="Trebuchet MS"/>
                <a:sym typeface="Trebuchet MS"/>
              </a:rPr>
              <a:t>City of Alexandria</a:t>
            </a:r>
            <a:endParaRPr sz="2371" dirty="0">
              <a:solidFill>
                <a:schemeClr val="dk1"/>
              </a:solidFill>
              <a:latin typeface="Trebuchet MS"/>
              <a:ea typeface="Trebuchet MS"/>
              <a:cs typeface="Trebuchet MS"/>
              <a:sym typeface="Trebuchet MS"/>
            </a:endParaRPr>
          </a:p>
          <a:p>
            <a:pPr algn="ctr">
              <a:lnSpc>
                <a:spcPct val="90000"/>
              </a:lnSpc>
            </a:pPr>
            <a:r>
              <a:rPr lang="en-US" sz="2371" dirty="0">
                <a:solidFill>
                  <a:schemeClr val="dk1"/>
                </a:solidFill>
                <a:latin typeface="Trebuchet MS"/>
                <a:ea typeface="Trebuchet MS"/>
                <a:cs typeface="Trebuchet MS"/>
                <a:sym typeface="Trebuchet MS"/>
              </a:rPr>
              <a:t>Virginia Department of Health</a:t>
            </a:r>
            <a:endParaRPr sz="2371" dirty="0">
              <a:solidFill>
                <a:schemeClr val="dk1"/>
              </a:solidFill>
              <a:latin typeface="Trebuchet MS"/>
              <a:ea typeface="Trebuchet MS"/>
              <a:cs typeface="Trebuchet MS"/>
              <a:sym typeface="Trebuchet MS"/>
            </a:endParaRPr>
          </a:p>
          <a:p>
            <a:pPr algn="ctr">
              <a:lnSpc>
                <a:spcPct val="90000"/>
              </a:lnSpc>
            </a:pPr>
            <a:r>
              <a:rPr lang="en-US" sz="2371" dirty="0">
                <a:solidFill>
                  <a:schemeClr val="dk1"/>
                </a:solidFill>
                <a:latin typeface="Trebuchet MS"/>
                <a:ea typeface="Trebuchet MS"/>
                <a:cs typeface="Trebuchet MS"/>
                <a:sym typeface="Trebuchet MS"/>
              </a:rPr>
              <a:t>Virginia Department of Emergency Management</a:t>
            </a:r>
          </a:p>
          <a:p>
            <a:pPr algn="ctr">
              <a:lnSpc>
                <a:spcPct val="90000"/>
              </a:lnSpc>
            </a:pPr>
            <a:r>
              <a:rPr lang="en-US" sz="2371" dirty="0">
                <a:solidFill>
                  <a:schemeClr val="dk1"/>
                </a:solidFill>
                <a:latin typeface="Trebuchet MS"/>
                <a:ea typeface="Trebuchet MS"/>
                <a:cs typeface="Trebuchet MS"/>
                <a:sym typeface="Trebuchet MS"/>
              </a:rPr>
              <a:t>Washington Metropolitan Area Transit Authority</a:t>
            </a:r>
            <a:endParaRPr sz="2371" dirty="0">
              <a:solidFill>
                <a:schemeClr val="dk1"/>
              </a:solidFill>
              <a:latin typeface="Trebuchet MS"/>
              <a:ea typeface="Trebuchet MS"/>
              <a:cs typeface="Trebuchet MS"/>
              <a:sym typeface="Trebuchet MS"/>
            </a:endParaRPr>
          </a:p>
          <a:p>
            <a:pPr algn="ctr">
              <a:lnSpc>
                <a:spcPct val="90000"/>
              </a:lnSpc>
            </a:pPr>
            <a:r>
              <a:rPr lang="en-US" sz="2371" b="1" dirty="0">
                <a:solidFill>
                  <a:srgbClr val="4775A4"/>
                </a:solidFill>
                <a:latin typeface="Trebuchet MS"/>
                <a:ea typeface="Trebuchet MS"/>
                <a:cs typeface="Trebuchet MS"/>
                <a:sym typeface="Trebuchet MS"/>
              </a:rPr>
              <a:t>Federal Statistical Agencies</a:t>
            </a:r>
            <a:endParaRPr sz="2371" b="1" dirty="0">
              <a:solidFill>
                <a:srgbClr val="4775A4"/>
              </a:solidFill>
              <a:latin typeface="Trebuchet MS"/>
              <a:ea typeface="Trebuchet MS"/>
              <a:cs typeface="Trebuchet MS"/>
              <a:sym typeface="Trebuchet MS"/>
            </a:endParaRPr>
          </a:p>
          <a:p>
            <a:pPr algn="ctr">
              <a:lnSpc>
                <a:spcPct val="90000"/>
              </a:lnSpc>
            </a:pPr>
            <a:r>
              <a:rPr lang="en-US" sz="2371" dirty="0">
                <a:solidFill>
                  <a:schemeClr val="dk1"/>
                </a:solidFill>
                <a:latin typeface="Trebuchet MS"/>
                <a:ea typeface="Trebuchet MS"/>
                <a:cs typeface="Trebuchet MS"/>
                <a:sym typeface="Trebuchet MS"/>
              </a:rPr>
              <a:t>National Center for Science and Engineering Statistics</a:t>
            </a:r>
            <a:endParaRPr sz="2371" dirty="0">
              <a:solidFill>
                <a:schemeClr val="dk1"/>
              </a:solidFill>
              <a:latin typeface="Trebuchet MS"/>
              <a:ea typeface="Trebuchet MS"/>
              <a:cs typeface="Trebuchet MS"/>
              <a:sym typeface="Trebuchet MS"/>
            </a:endParaRPr>
          </a:p>
          <a:p>
            <a:pPr algn="ctr">
              <a:lnSpc>
                <a:spcPct val="90000"/>
              </a:lnSpc>
            </a:pPr>
            <a:r>
              <a:rPr lang="en-US" sz="2371" dirty="0">
                <a:solidFill>
                  <a:schemeClr val="dk1"/>
                </a:solidFill>
                <a:latin typeface="Trebuchet MS"/>
                <a:ea typeface="Trebuchet MS"/>
                <a:cs typeface="Trebuchet MS"/>
                <a:sym typeface="Trebuchet MS"/>
              </a:rPr>
              <a:t>National Science Foundation</a:t>
            </a:r>
            <a:endParaRPr sz="2371" dirty="0">
              <a:solidFill>
                <a:schemeClr val="dk1"/>
              </a:solidFill>
              <a:latin typeface="Trebuchet MS"/>
              <a:ea typeface="Trebuchet MS"/>
              <a:cs typeface="Trebuchet MS"/>
              <a:sym typeface="Trebuchet MS"/>
            </a:endParaRPr>
          </a:p>
          <a:p>
            <a:pPr algn="ctr">
              <a:lnSpc>
                <a:spcPct val="90000"/>
              </a:lnSpc>
            </a:pPr>
            <a:r>
              <a:rPr lang="en-US" sz="2371" dirty="0">
                <a:solidFill>
                  <a:schemeClr val="dk1"/>
                </a:solidFill>
                <a:latin typeface="Trebuchet MS"/>
                <a:ea typeface="Trebuchet MS"/>
                <a:cs typeface="Trebuchet MS"/>
                <a:sym typeface="Trebuchet MS"/>
              </a:rPr>
              <a:t>U.S. Census Bureau</a:t>
            </a:r>
          </a:p>
          <a:p>
            <a:pPr algn="ctr">
              <a:lnSpc>
                <a:spcPct val="90000"/>
              </a:lnSpc>
            </a:pPr>
            <a:r>
              <a:rPr lang="en-US" sz="2371" dirty="0">
                <a:solidFill>
                  <a:schemeClr val="dk1"/>
                </a:solidFill>
                <a:latin typeface="Trebuchet MS"/>
                <a:ea typeface="Trebuchet MS"/>
                <a:cs typeface="Trebuchet MS"/>
                <a:sym typeface="Trebuchet MS"/>
              </a:rPr>
              <a:t>Housing and Urban Development</a:t>
            </a:r>
          </a:p>
          <a:p>
            <a:pPr algn="ctr">
              <a:lnSpc>
                <a:spcPct val="90000"/>
              </a:lnSpc>
            </a:pPr>
            <a:r>
              <a:rPr lang="en-US" sz="2371" b="1" dirty="0">
                <a:solidFill>
                  <a:srgbClr val="4775A4"/>
                </a:solidFill>
                <a:latin typeface="Trebuchet MS"/>
                <a:ea typeface="Trebuchet MS"/>
                <a:cs typeface="Trebuchet MS"/>
                <a:sym typeface="Trebuchet MS"/>
              </a:rPr>
              <a:t>Department of Defense</a:t>
            </a:r>
            <a:endParaRPr sz="2371" b="1" dirty="0">
              <a:solidFill>
                <a:srgbClr val="4775A4"/>
              </a:solidFill>
              <a:latin typeface="Trebuchet MS"/>
              <a:ea typeface="Trebuchet MS"/>
              <a:cs typeface="Trebuchet MS"/>
              <a:sym typeface="Trebuchet MS"/>
            </a:endParaRPr>
          </a:p>
          <a:p>
            <a:pPr algn="ctr">
              <a:lnSpc>
                <a:spcPct val="90000"/>
              </a:lnSpc>
            </a:pPr>
            <a:r>
              <a:rPr lang="en-US" sz="2371" dirty="0">
                <a:solidFill>
                  <a:schemeClr val="dk1"/>
                </a:solidFill>
                <a:latin typeface="Trebuchet MS"/>
                <a:ea typeface="Trebuchet MS"/>
                <a:cs typeface="Trebuchet MS"/>
                <a:sym typeface="Trebuchet MS"/>
              </a:rPr>
              <a:t>U.S. Army Research Institute</a:t>
            </a:r>
            <a:endParaRPr sz="2371" dirty="0">
              <a:solidFill>
                <a:schemeClr val="dk1"/>
              </a:solidFill>
              <a:latin typeface="Trebuchet MS"/>
              <a:ea typeface="Trebuchet MS"/>
              <a:cs typeface="Trebuchet MS"/>
              <a:sym typeface="Trebuchet MS"/>
            </a:endParaRPr>
          </a:p>
          <a:p>
            <a:pPr algn="ctr">
              <a:lnSpc>
                <a:spcPct val="90000"/>
              </a:lnSpc>
            </a:pPr>
            <a:r>
              <a:rPr lang="en-US" sz="2371" dirty="0">
                <a:solidFill>
                  <a:schemeClr val="dk1"/>
                </a:solidFill>
                <a:latin typeface="Trebuchet MS"/>
                <a:ea typeface="Trebuchet MS"/>
                <a:cs typeface="Trebuchet MS"/>
                <a:sym typeface="Trebuchet MS"/>
              </a:rPr>
              <a:t>Defense Advanced Research Project Agency</a:t>
            </a:r>
            <a:endParaRPr sz="2371" dirty="0">
              <a:solidFill>
                <a:schemeClr val="dk1"/>
              </a:solidFill>
              <a:latin typeface="Trebuchet MS"/>
              <a:ea typeface="Trebuchet MS"/>
              <a:cs typeface="Trebuchet MS"/>
              <a:sym typeface="Trebuchet MS"/>
            </a:endParaRPr>
          </a:p>
          <a:p>
            <a:pPr algn="ctr">
              <a:lnSpc>
                <a:spcPct val="90000"/>
              </a:lnSpc>
            </a:pPr>
            <a:r>
              <a:rPr lang="en-US" sz="2371" dirty="0">
                <a:solidFill>
                  <a:schemeClr val="dk1"/>
                </a:solidFill>
                <a:latin typeface="Trebuchet MS"/>
                <a:ea typeface="Trebuchet MS"/>
                <a:cs typeface="Trebuchet MS"/>
                <a:sym typeface="Trebuchet MS"/>
              </a:rPr>
              <a:t>The Minerva Research Initiative</a:t>
            </a:r>
            <a:endParaRPr sz="2371" dirty="0">
              <a:solidFill>
                <a:schemeClr val="dk1"/>
              </a:solidFill>
              <a:latin typeface="Trebuchet MS"/>
              <a:ea typeface="Trebuchet MS"/>
              <a:cs typeface="Trebuchet MS"/>
              <a:sym typeface="Trebuchet MS"/>
            </a:endParaRPr>
          </a:p>
          <a:p>
            <a:pPr algn="ctr">
              <a:lnSpc>
                <a:spcPct val="90000"/>
              </a:lnSpc>
            </a:pPr>
            <a:r>
              <a:rPr lang="en-US" sz="2371" b="1" dirty="0">
                <a:solidFill>
                  <a:srgbClr val="4775A4"/>
                </a:solidFill>
                <a:latin typeface="Trebuchet MS"/>
                <a:ea typeface="Trebuchet MS"/>
                <a:cs typeface="Trebuchet MS"/>
                <a:sym typeface="Trebuchet MS"/>
              </a:rPr>
              <a:t>Industry</a:t>
            </a:r>
            <a:endParaRPr sz="2371" b="1" dirty="0">
              <a:solidFill>
                <a:srgbClr val="4775A4"/>
              </a:solidFill>
              <a:latin typeface="Trebuchet MS"/>
              <a:ea typeface="Trebuchet MS"/>
              <a:cs typeface="Trebuchet MS"/>
              <a:sym typeface="Trebuchet MS"/>
            </a:endParaRPr>
          </a:p>
          <a:p>
            <a:pPr algn="ctr">
              <a:lnSpc>
                <a:spcPct val="90000"/>
              </a:lnSpc>
            </a:pPr>
            <a:r>
              <a:rPr lang="en-US" sz="2371" dirty="0">
                <a:solidFill>
                  <a:schemeClr val="dk1"/>
                </a:solidFill>
                <a:latin typeface="Trebuchet MS"/>
                <a:ea typeface="Trebuchet MS"/>
                <a:cs typeface="Trebuchet MS"/>
                <a:sym typeface="Trebuchet MS"/>
              </a:rPr>
              <a:t>MITRE Corporation</a:t>
            </a:r>
            <a:endParaRPr sz="2371" dirty="0">
              <a:solidFill>
                <a:schemeClr val="dk1"/>
              </a:solidFill>
              <a:latin typeface="Trebuchet MS"/>
              <a:ea typeface="Trebuchet MS"/>
              <a:cs typeface="Trebuchet MS"/>
              <a:sym typeface="Trebuchet MS"/>
            </a:endParaRPr>
          </a:p>
          <a:p>
            <a:pPr algn="ctr">
              <a:lnSpc>
                <a:spcPct val="90000"/>
              </a:lnSpc>
            </a:pPr>
            <a:r>
              <a:rPr lang="en-US" sz="2371" dirty="0">
                <a:solidFill>
                  <a:schemeClr val="dk1"/>
                </a:solidFill>
                <a:latin typeface="Trebuchet MS"/>
                <a:ea typeface="Trebuchet MS"/>
                <a:cs typeface="Trebuchet MS"/>
                <a:sym typeface="Trebuchet MS"/>
              </a:rPr>
              <a:t>Proctor &amp; Gamble</a:t>
            </a:r>
            <a:endParaRPr sz="2371" dirty="0">
              <a:solidFill>
                <a:schemeClr val="dk1"/>
              </a:solidFill>
              <a:latin typeface="Trebuchet MS"/>
              <a:ea typeface="Trebuchet MS"/>
              <a:cs typeface="Trebuchet MS"/>
              <a:sym typeface="Trebuchet MS"/>
            </a:endParaRPr>
          </a:p>
          <a:p>
            <a:pPr algn="ctr">
              <a:lnSpc>
                <a:spcPct val="90000"/>
              </a:lnSpc>
            </a:pPr>
            <a:r>
              <a:rPr lang="en-US" sz="2371" b="1" dirty="0">
                <a:solidFill>
                  <a:srgbClr val="4775A4"/>
                </a:solidFill>
                <a:latin typeface="Trebuchet MS"/>
                <a:ea typeface="Trebuchet MS"/>
                <a:cs typeface="Trebuchet MS"/>
                <a:sym typeface="Trebuchet MS"/>
              </a:rPr>
              <a:t>Foundations</a:t>
            </a:r>
            <a:endParaRPr sz="2371" b="1" dirty="0">
              <a:solidFill>
                <a:srgbClr val="4775A4"/>
              </a:solidFill>
              <a:latin typeface="Trebuchet MS"/>
              <a:ea typeface="Trebuchet MS"/>
              <a:cs typeface="Trebuchet MS"/>
              <a:sym typeface="Trebuchet MS"/>
            </a:endParaRPr>
          </a:p>
          <a:p>
            <a:pPr algn="ctr">
              <a:lnSpc>
                <a:spcPct val="90000"/>
              </a:lnSpc>
            </a:pPr>
            <a:r>
              <a:rPr lang="en-US" sz="2371" dirty="0">
                <a:solidFill>
                  <a:schemeClr val="dk1"/>
                </a:solidFill>
                <a:latin typeface="Trebuchet MS"/>
                <a:ea typeface="Trebuchet MS"/>
                <a:cs typeface="Trebuchet MS"/>
                <a:sym typeface="Trebuchet MS"/>
              </a:rPr>
              <a:t>Robert Wood Johnson</a:t>
            </a:r>
            <a:endParaRPr sz="2371" dirty="0">
              <a:solidFill>
                <a:schemeClr val="dk1"/>
              </a:solidFill>
              <a:latin typeface="Trebuchet MS"/>
              <a:ea typeface="Trebuchet MS"/>
              <a:cs typeface="Trebuchet MS"/>
              <a:sym typeface="Trebuchet MS"/>
            </a:endParaRPr>
          </a:p>
          <a:p>
            <a:pPr algn="ctr">
              <a:lnSpc>
                <a:spcPct val="90000"/>
              </a:lnSpc>
            </a:pPr>
            <a:r>
              <a:rPr lang="en-US" sz="2371" dirty="0">
                <a:solidFill>
                  <a:schemeClr val="dk1"/>
                </a:solidFill>
                <a:latin typeface="Trebuchet MS"/>
                <a:ea typeface="Trebuchet MS"/>
                <a:cs typeface="Trebuchet MS"/>
                <a:sym typeface="Trebuchet MS"/>
              </a:rPr>
              <a:t>Laura and John Arnold</a:t>
            </a:r>
            <a:endParaRPr sz="2371" dirty="0">
              <a:solidFill>
                <a:schemeClr val="dk1"/>
              </a:solidFill>
              <a:latin typeface="Trebuchet MS"/>
              <a:ea typeface="Trebuchet MS"/>
              <a:cs typeface="Trebuchet MS"/>
              <a:sym typeface="Trebuchet MS"/>
            </a:endParaRPr>
          </a:p>
        </p:txBody>
      </p:sp>
      <p:sp>
        <p:nvSpPr>
          <p:cNvPr id="94" name="TextBox 93"/>
          <p:cNvSpPr txBox="1"/>
          <p:nvPr/>
        </p:nvSpPr>
        <p:spPr>
          <a:xfrm>
            <a:off x="12143129" y="20939184"/>
            <a:ext cx="9099687" cy="638452"/>
          </a:xfrm>
          <a:prstGeom prst="rect">
            <a:avLst/>
          </a:prstGeom>
          <a:noFill/>
        </p:spPr>
        <p:txBody>
          <a:bodyPr wrap="square" rtlCol="0">
            <a:spAutoFit/>
          </a:bodyPr>
          <a:lstStyle/>
          <a:p>
            <a:pPr lvl="0"/>
            <a:r>
              <a:rPr lang="en-US" sz="1778" i="1" dirty="0">
                <a:solidFill>
                  <a:schemeClr val="bg2">
                    <a:lumMod val="50000"/>
                  </a:schemeClr>
                </a:solidFill>
                <a:latin typeface="Trebuchet MS"/>
                <a:ea typeface="Trebuchet MS"/>
                <a:cs typeface="Trebuchet MS"/>
                <a:sym typeface="Trebuchet MS"/>
              </a:rPr>
              <a:t>DSPG 2018 fellows, undergraduate students, and alumni during the DSPG Symposium at Virginia Tech Research Center in Arlington.</a:t>
            </a:r>
            <a:endParaRPr lang="en-US" sz="1778" i="1" dirty="0">
              <a:solidFill>
                <a:schemeClr val="bg2">
                  <a:lumMod val="50000"/>
                </a:schemeClr>
              </a:solidFill>
              <a:latin typeface="Trebuchet MS" charset="0"/>
              <a:ea typeface="Trebuchet MS" charset="0"/>
              <a:cs typeface="Trebuchet MS" charset="0"/>
            </a:endParaRPr>
          </a:p>
        </p:txBody>
      </p:sp>
      <p:pic>
        <p:nvPicPr>
          <p:cNvPr id="10" name="Picture 9"/>
          <p:cNvPicPr>
            <a:picLocks noChangeAspect="1"/>
          </p:cNvPicPr>
          <p:nvPr/>
        </p:nvPicPr>
        <p:blipFill>
          <a:blip r:embed="rId9"/>
          <a:stretch>
            <a:fillRect/>
          </a:stretch>
        </p:blipFill>
        <p:spPr>
          <a:xfrm>
            <a:off x="20215646" y="22587964"/>
            <a:ext cx="5480732" cy="1025022"/>
          </a:xfrm>
          <a:prstGeom prst="rect">
            <a:avLst/>
          </a:prstGeom>
        </p:spPr>
      </p:pic>
      <p:pic>
        <p:nvPicPr>
          <p:cNvPr id="11" name="Picture 10"/>
          <p:cNvPicPr>
            <a:picLocks noChangeAspect="1"/>
          </p:cNvPicPr>
          <p:nvPr/>
        </p:nvPicPr>
        <p:blipFill>
          <a:blip r:embed="rId10"/>
          <a:stretch>
            <a:fillRect/>
          </a:stretch>
        </p:blipFill>
        <p:spPr>
          <a:xfrm>
            <a:off x="7165493" y="22654994"/>
            <a:ext cx="5846054" cy="1166702"/>
          </a:xfrm>
          <a:prstGeom prst="rect">
            <a:avLst/>
          </a:prstGeom>
        </p:spPr>
      </p:pic>
      <p:pic>
        <p:nvPicPr>
          <p:cNvPr id="97" name="Shape 86"/>
          <p:cNvPicPr preferRelativeResize="0"/>
          <p:nvPr/>
        </p:nvPicPr>
        <p:blipFill rotWithShape="1">
          <a:blip r:embed="rId11">
            <a:alphaModFix/>
          </a:blip>
          <a:srcRect t="4789"/>
          <a:stretch/>
        </p:blipFill>
        <p:spPr>
          <a:xfrm>
            <a:off x="7400316" y="24421481"/>
            <a:ext cx="7294183" cy="3899574"/>
          </a:xfrm>
          <a:prstGeom prst="rect">
            <a:avLst/>
          </a:prstGeom>
          <a:noFill/>
          <a:ln>
            <a:noFill/>
          </a:ln>
        </p:spPr>
      </p:pic>
      <p:pic>
        <p:nvPicPr>
          <p:cNvPr id="98" name="Shape 88" descr="Screen Shot 2017-07-12 at 10.27.00 AM.png"/>
          <p:cNvPicPr preferRelativeResize="0"/>
          <p:nvPr/>
        </p:nvPicPr>
        <p:blipFill rotWithShape="1">
          <a:blip r:embed="rId12">
            <a:alphaModFix/>
          </a:blip>
          <a:srcRect l="20823" t="13770" r="21056" b="11305"/>
          <a:stretch/>
        </p:blipFill>
        <p:spPr>
          <a:xfrm>
            <a:off x="24676148" y="32309327"/>
            <a:ext cx="730004" cy="851259"/>
          </a:xfrm>
          <a:prstGeom prst="rect">
            <a:avLst/>
          </a:prstGeom>
          <a:noFill/>
          <a:ln>
            <a:noFill/>
          </a:ln>
        </p:spPr>
      </p:pic>
      <p:pic>
        <p:nvPicPr>
          <p:cNvPr id="15" name="Picture 14"/>
          <p:cNvPicPr>
            <a:picLocks noChangeAspect="1"/>
          </p:cNvPicPr>
          <p:nvPr/>
        </p:nvPicPr>
        <p:blipFill>
          <a:blip r:embed="rId13"/>
          <a:stretch>
            <a:fillRect/>
          </a:stretch>
        </p:blipFill>
        <p:spPr>
          <a:xfrm>
            <a:off x="16453139" y="27646474"/>
            <a:ext cx="6159684" cy="1103976"/>
          </a:xfrm>
          <a:prstGeom prst="rect">
            <a:avLst/>
          </a:prstGeom>
        </p:spPr>
      </p:pic>
      <p:grpSp>
        <p:nvGrpSpPr>
          <p:cNvPr id="100" name="Group 99"/>
          <p:cNvGrpSpPr/>
          <p:nvPr/>
        </p:nvGrpSpPr>
        <p:grpSpPr>
          <a:xfrm>
            <a:off x="15137549" y="23753629"/>
            <a:ext cx="4163734" cy="3759846"/>
            <a:chOff x="27071883" y="22129423"/>
            <a:chExt cx="7980999" cy="7761753"/>
          </a:xfrm>
        </p:grpSpPr>
        <p:pic>
          <p:nvPicPr>
            <p:cNvPr id="101" name="Shape 114"/>
            <p:cNvPicPr preferRelativeResize="0"/>
            <p:nvPr/>
          </p:nvPicPr>
          <p:blipFill>
            <a:blip r:embed="rId14">
              <a:alphaModFix/>
            </a:blip>
            <a:stretch>
              <a:fillRect/>
            </a:stretch>
          </p:blipFill>
          <p:spPr>
            <a:xfrm>
              <a:off x="27071883" y="22134279"/>
              <a:ext cx="7980999" cy="7756897"/>
            </a:xfrm>
            <a:prstGeom prst="rect">
              <a:avLst/>
            </a:prstGeom>
            <a:noFill/>
            <a:ln>
              <a:noFill/>
            </a:ln>
          </p:spPr>
        </p:pic>
        <p:sp>
          <p:nvSpPr>
            <p:cNvPr id="102" name="Rectangle 101"/>
            <p:cNvSpPr/>
            <p:nvPr/>
          </p:nvSpPr>
          <p:spPr>
            <a:xfrm>
              <a:off x="32464926" y="22129423"/>
              <a:ext cx="2424220" cy="475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339"/>
            </a:p>
          </p:txBody>
        </p:sp>
      </p:grpSp>
      <p:pic>
        <p:nvPicPr>
          <p:cNvPr id="17" name="Picture 16"/>
          <p:cNvPicPr>
            <a:picLocks noChangeAspect="1"/>
          </p:cNvPicPr>
          <p:nvPr/>
        </p:nvPicPr>
        <p:blipFill>
          <a:blip r:embed="rId15"/>
          <a:stretch>
            <a:fillRect/>
          </a:stretch>
        </p:blipFill>
        <p:spPr>
          <a:xfrm>
            <a:off x="13855506" y="22506407"/>
            <a:ext cx="5908780" cy="1317244"/>
          </a:xfrm>
          <a:prstGeom prst="rect">
            <a:avLst/>
          </a:prstGeom>
        </p:spPr>
      </p:pic>
      <p:pic>
        <p:nvPicPr>
          <p:cNvPr id="103" name="Picture 2" descr="Screen Shot 2017-07-11 at 11.21.35 AM.png"/>
          <p:cNvPicPr>
            <a:picLocks noChangeAspect="1" noChangeArrowheads="1"/>
          </p:cNvPicPr>
          <p:nvPr/>
        </p:nvPicPr>
        <p:blipFill rotWithShape="1">
          <a:blip r:embed="rId16">
            <a:extLst>
              <a:ext uri="{28A0092B-C50C-407E-A947-70E740481C1C}">
                <a14:useLocalDpi xmlns:a14="http://schemas.microsoft.com/office/drawing/2010/main" val="0"/>
              </a:ext>
            </a:extLst>
          </a:blip>
          <a:srcRect l="3304" t="4420" r="2448" b="2182"/>
          <a:stretch/>
        </p:blipFill>
        <p:spPr bwMode="auto">
          <a:xfrm>
            <a:off x="2222260" y="23615734"/>
            <a:ext cx="4573469" cy="366981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17"/>
          <a:stretch>
            <a:fillRect/>
          </a:stretch>
        </p:blipFill>
        <p:spPr>
          <a:xfrm>
            <a:off x="2287774" y="22499220"/>
            <a:ext cx="4541355" cy="1066340"/>
          </a:xfrm>
          <a:prstGeom prst="rect">
            <a:avLst/>
          </a:prstGeom>
        </p:spPr>
      </p:pic>
      <p:pic>
        <p:nvPicPr>
          <p:cNvPr id="104" name="Shape 112"/>
          <p:cNvPicPr preferRelativeResize="0"/>
          <p:nvPr/>
        </p:nvPicPr>
        <p:blipFill>
          <a:blip r:embed="rId18">
            <a:alphaModFix/>
          </a:blip>
          <a:stretch>
            <a:fillRect/>
          </a:stretch>
        </p:blipFill>
        <p:spPr>
          <a:xfrm>
            <a:off x="30935899" y="23959606"/>
            <a:ext cx="2474537" cy="2323995"/>
          </a:xfrm>
          <a:prstGeom prst="rect">
            <a:avLst/>
          </a:prstGeom>
          <a:noFill/>
          <a:ln>
            <a:noFill/>
          </a:ln>
        </p:spPr>
      </p:pic>
      <p:pic>
        <p:nvPicPr>
          <p:cNvPr id="21" name="Picture 20"/>
          <p:cNvPicPr>
            <a:picLocks noChangeAspect="1"/>
          </p:cNvPicPr>
          <p:nvPr/>
        </p:nvPicPr>
        <p:blipFill>
          <a:blip r:embed="rId19"/>
          <a:stretch>
            <a:fillRect/>
          </a:stretch>
        </p:blipFill>
        <p:spPr>
          <a:xfrm>
            <a:off x="26064845" y="25675622"/>
            <a:ext cx="4867530" cy="1103976"/>
          </a:xfrm>
          <a:prstGeom prst="rect">
            <a:avLst/>
          </a:prstGeom>
        </p:spPr>
      </p:pic>
      <p:sp>
        <p:nvSpPr>
          <p:cNvPr id="105" name="Shape 157"/>
          <p:cNvSpPr txBox="1"/>
          <p:nvPr/>
        </p:nvSpPr>
        <p:spPr>
          <a:xfrm>
            <a:off x="7400316" y="24105331"/>
            <a:ext cx="6347070" cy="214251"/>
          </a:xfrm>
          <a:prstGeom prst="rect">
            <a:avLst/>
          </a:prstGeom>
          <a:noFill/>
          <a:ln>
            <a:noFill/>
          </a:ln>
        </p:spPr>
        <p:txBody>
          <a:bodyPr lIns="90310" tIns="90310" rIns="90310" bIns="90310" anchor="ctr" anchorCtr="0">
            <a:noAutofit/>
          </a:bodyPr>
          <a:lstStyle/>
          <a:p>
            <a:pPr>
              <a:buClr>
                <a:srgbClr val="C00000"/>
              </a:buClr>
              <a:buSzPct val="25000"/>
            </a:pPr>
            <a:r>
              <a:rPr lang="en-US" sz="1100" b="1">
                <a:solidFill>
                  <a:srgbClr val="C00000"/>
                </a:solidFill>
                <a:latin typeface="Trebuchet MS"/>
                <a:ea typeface="Trebuchet MS"/>
                <a:cs typeface="Trebuchet MS"/>
                <a:sym typeface="Trebuchet MS"/>
              </a:rPr>
              <a:t>% of Overall Students reporting Depressive Symptoms</a:t>
            </a:r>
          </a:p>
        </p:txBody>
      </p:sp>
      <p:pic>
        <p:nvPicPr>
          <p:cNvPr id="22" name="Picture 21"/>
          <p:cNvPicPr>
            <a:picLocks noChangeAspect="1"/>
          </p:cNvPicPr>
          <p:nvPr/>
        </p:nvPicPr>
        <p:blipFill>
          <a:blip r:embed="rId20"/>
          <a:stretch>
            <a:fillRect/>
          </a:stretch>
        </p:blipFill>
        <p:spPr>
          <a:xfrm>
            <a:off x="26833150" y="22597031"/>
            <a:ext cx="5206250" cy="1078886"/>
          </a:xfrm>
          <a:prstGeom prst="rect">
            <a:avLst/>
          </a:prstGeom>
        </p:spPr>
      </p:pic>
      <p:pic>
        <p:nvPicPr>
          <p:cNvPr id="106" name="Shape 111"/>
          <p:cNvPicPr preferRelativeResize="0"/>
          <p:nvPr/>
        </p:nvPicPr>
        <p:blipFill>
          <a:blip r:embed="rId21">
            <a:alphaModFix/>
          </a:blip>
          <a:stretch>
            <a:fillRect/>
          </a:stretch>
        </p:blipFill>
        <p:spPr>
          <a:xfrm>
            <a:off x="26095994" y="23946952"/>
            <a:ext cx="3743378" cy="1415185"/>
          </a:xfrm>
          <a:prstGeom prst="rect">
            <a:avLst/>
          </a:prstGeom>
          <a:noFill/>
          <a:ln>
            <a:noFill/>
          </a:ln>
        </p:spPr>
      </p:pic>
      <p:pic>
        <p:nvPicPr>
          <p:cNvPr id="107" name="Shape 116"/>
          <p:cNvPicPr preferRelativeResize="0"/>
          <p:nvPr/>
        </p:nvPicPr>
        <p:blipFill>
          <a:blip r:embed="rId22">
            <a:alphaModFix/>
          </a:blip>
          <a:stretch>
            <a:fillRect/>
          </a:stretch>
        </p:blipFill>
        <p:spPr>
          <a:xfrm>
            <a:off x="29929665" y="27057232"/>
            <a:ext cx="3480771" cy="1815396"/>
          </a:xfrm>
          <a:prstGeom prst="rect">
            <a:avLst/>
          </a:prstGeom>
          <a:noFill/>
          <a:ln>
            <a:noFill/>
          </a:ln>
        </p:spPr>
      </p:pic>
      <p:pic>
        <p:nvPicPr>
          <p:cNvPr id="108" name="Picture 107"/>
          <p:cNvPicPr>
            <a:picLocks noChangeAspect="1"/>
          </p:cNvPicPr>
          <p:nvPr/>
        </p:nvPicPr>
        <p:blipFill>
          <a:blip r:embed="rId23"/>
          <a:stretch>
            <a:fillRect/>
          </a:stretch>
        </p:blipFill>
        <p:spPr>
          <a:xfrm>
            <a:off x="25397282" y="31271451"/>
            <a:ext cx="1069309" cy="1069309"/>
          </a:xfrm>
          <a:prstGeom prst="rect">
            <a:avLst/>
          </a:prstGeom>
        </p:spPr>
      </p:pic>
      <p:pic>
        <p:nvPicPr>
          <p:cNvPr id="24" name="Picture 23"/>
          <p:cNvPicPr>
            <a:picLocks noChangeAspect="1"/>
          </p:cNvPicPr>
          <p:nvPr/>
        </p:nvPicPr>
        <p:blipFill>
          <a:blip r:embed="rId24"/>
          <a:stretch>
            <a:fillRect/>
          </a:stretch>
        </p:blipFill>
        <p:spPr>
          <a:xfrm>
            <a:off x="23778013" y="27411036"/>
            <a:ext cx="6034232" cy="802892"/>
          </a:xfrm>
          <a:prstGeom prst="rect">
            <a:avLst/>
          </a:prstGeom>
        </p:spPr>
      </p:pic>
      <p:pic>
        <p:nvPicPr>
          <p:cNvPr id="25" name="Picture 24"/>
          <p:cNvPicPr>
            <a:picLocks noChangeAspect="1"/>
          </p:cNvPicPr>
          <p:nvPr/>
        </p:nvPicPr>
        <p:blipFill>
          <a:blip r:embed="rId25"/>
          <a:stretch>
            <a:fillRect/>
          </a:stretch>
        </p:blipFill>
        <p:spPr>
          <a:xfrm>
            <a:off x="3300274" y="27684628"/>
            <a:ext cx="5645331" cy="1016160"/>
          </a:xfrm>
          <a:prstGeom prst="rect">
            <a:avLst/>
          </a:prstGeom>
        </p:spPr>
      </p:pic>
      <p:sp>
        <p:nvSpPr>
          <p:cNvPr id="109" name="TextBox 108"/>
          <p:cNvSpPr txBox="1"/>
          <p:nvPr/>
        </p:nvSpPr>
        <p:spPr>
          <a:xfrm>
            <a:off x="2267441" y="34573943"/>
            <a:ext cx="5957950" cy="912074"/>
          </a:xfrm>
          <a:prstGeom prst="rect">
            <a:avLst/>
          </a:prstGeom>
          <a:noFill/>
        </p:spPr>
        <p:txBody>
          <a:bodyPr wrap="square" rtlCol="0">
            <a:spAutoFit/>
          </a:bodyPr>
          <a:lstStyle/>
          <a:p>
            <a:pPr lvl="0"/>
            <a:r>
              <a:rPr lang="en-US" sz="1778" i="1" dirty="0">
                <a:solidFill>
                  <a:schemeClr val="bg2">
                    <a:lumMod val="50000"/>
                  </a:schemeClr>
                </a:solidFill>
                <a:latin typeface="Trebuchet MS"/>
                <a:ea typeface="Trebuchet MS"/>
                <a:cs typeface="Trebuchet MS"/>
                <a:sym typeface="Trebuchet MS"/>
              </a:rPr>
              <a:t>DSPG Directors Gizem Korkmaz and Aaron Schroeder </a:t>
            </a:r>
          </a:p>
          <a:p>
            <a:pPr lvl="0"/>
            <a:r>
              <a:rPr lang="en-US" sz="1778" i="1" dirty="0">
                <a:solidFill>
                  <a:schemeClr val="bg2">
                    <a:lumMod val="50000"/>
                  </a:schemeClr>
                </a:solidFill>
                <a:latin typeface="Trebuchet MS"/>
                <a:ea typeface="Trebuchet MS"/>
                <a:cs typeface="Trebuchet MS"/>
                <a:sym typeface="Trebuchet MS"/>
              </a:rPr>
              <a:t>with 2018 Fellows Zarni Htet (NYU), Claire Kelling (PSU) and Lata Kodali (VT)</a:t>
            </a:r>
            <a:endParaRPr lang="en-US" sz="1778" i="1" dirty="0">
              <a:solidFill>
                <a:schemeClr val="bg2">
                  <a:lumMod val="50000"/>
                </a:schemeClr>
              </a:solidFill>
              <a:latin typeface="Trebuchet MS" charset="0"/>
              <a:ea typeface="Trebuchet MS" charset="0"/>
              <a:cs typeface="Trebuchet MS" charset="0"/>
            </a:endParaRPr>
          </a:p>
        </p:txBody>
      </p:sp>
      <p:sp>
        <p:nvSpPr>
          <p:cNvPr id="110" name="Shape 97"/>
          <p:cNvSpPr txBox="1"/>
          <p:nvPr/>
        </p:nvSpPr>
        <p:spPr>
          <a:xfrm>
            <a:off x="26105436" y="35102328"/>
            <a:ext cx="343165" cy="324792"/>
          </a:xfrm>
          <a:prstGeom prst="rect">
            <a:avLst/>
          </a:prstGeom>
          <a:noFill/>
          <a:ln>
            <a:noFill/>
          </a:ln>
        </p:spPr>
        <p:txBody>
          <a:bodyPr spcFirstLastPara="1" wrap="square" lIns="90310" tIns="90310" rIns="90310" bIns="90310" anchor="t" anchorCtr="0">
            <a:noAutofit/>
          </a:bodyPr>
          <a:lstStyle/>
          <a:p>
            <a:pPr>
              <a:buClr>
                <a:srgbClr val="000000"/>
              </a:buClr>
              <a:buSzPts val="1400"/>
            </a:pPr>
            <a:endParaRPr sz="1383">
              <a:solidFill>
                <a:srgbClr val="000000"/>
              </a:solidFill>
              <a:latin typeface="Arial"/>
              <a:ea typeface="Arial"/>
              <a:cs typeface="Arial"/>
              <a:sym typeface="Arial"/>
            </a:endParaRPr>
          </a:p>
        </p:txBody>
      </p:sp>
      <p:pic>
        <p:nvPicPr>
          <p:cNvPr id="111" name="Shape 105"/>
          <p:cNvPicPr preferRelativeResize="0"/>
          <p:nvPr/>
        </p:nvPicPr>
        <p:blipFill>
          <a:blip r:embed="rId26">
            <a:alphaModFix/>
          </a:blip>
          <a:stretch>
            <a:fillRect/>
          </a:stretch>
        </p:blipFill>
        <p:spPr>
          <a:xfrm>
            <a:off x="20123876" y="30780780"/>
            <a:ext cx="6204534" cy="6947462"/>
          </a:xfrm>
          <a:prstGeom prst="rect">
            <a:avLst/>
          </a:prstGeom>
          <a:noFill/>
          <a:ln>
            <a:noFill/>
          </a:ln>
        </p:spPr>
      </p:pic>
      <p:pic>
        <p:nvPicPr>
          <p:cNvPr id="112" name="Shape 113"/>
          <p:cNvPicPr preferRelativeResize="0"/>
          <p:nvPr/>
        </p:nvPicPr>
        <p:blipFill>
          <a:blip r:embed="rId27">
            <a:alphaModFix/>
          </a:blip>
          <a:stretch>
            <a:fillRect/>
          </a:stretch>
        </p:blipFill>
        <p:spPr>
          <a:xfrm>
            <a:off x="24393021" y="31276549"/>
            <a:ext cx="940889" cy="931480"/>
          </a:xfrm>
          <a:prstGeom prst="rect">
            <a:avLst/>
          </a:prstGeom>
          <a:noFill/>
          <a:ln>
            <a:noFill/>
          </a:ln>
        </p:spPr>
      </p:pic>
      <p:pic>
        <p:nvPicPr>
          <p:cNvPr id="113" name="Shape 104"/>
          <p:cNvPicPr preferRelativeResize="0"/>
          <p:nvPr/>
        </p:nvPicPr>
        <p:blipFill>
          <a:blip r:embed="rId28">
            <a:alphaModFix/>
          </a:blip>
          <a:stretch>
            <a:fillRect/>
          </a:stretch>
        </p:blipFill>
        <p:spPr>
          <a:xfrm>
            <a:off x="25662967" y="32376702"/>
            <a:ext cx="712339" cy="840321"/>
          </a:xfrm>
          <a:prstGeom prst="rect">
            <a:avLst/>
          </a:prstGeom>
          <a:noFill/>
          <a:ln>
            <a:noFill/>
          </a:ln>
        </p:spPr>
      </p:pic>
      <p:pic>
        <p:nvPicPr>
          <p:cNvPr id="88" name="Shape 115"/>
          <p:cNvPicPr preferRelativeResize="0"/>
          <p:nvPr/>
        </p:nvPicPr>
        <p:blipFill rotWithShape="1">
          <a:blip r:embed="rId29">
            <a:alphaModFix/>
          </a:blip>
          <a:srcRect t="-1258" b="-2021"/>
          <a:stretch/>
        </p:blipFill>
        <p:spPr>
          <a:xfrm>
            <a:off x="8502989" y="29597055"/>
            <a:ext cx="6395645" cy="7790691"/>
          </a:xfrm>
          <a:prstGeom prst="rect">
            <a:avLst/>
          </a:prstGeom>
          <a:noFill/>
          <a:ln w="76200">
            <a:solidFill>
              <a:srgbClr val="5D89B4"/>
            </a:solidFill>
          </a:ln>
        </p:spPr>
      </p:pic>
      <p:pic>
        <p:nvPicPr>
          <p:cNvPr id="3" name="Picture 2">
            <a:extLst>
              <a:ext uri="{FF2B5EF4-FFF2-40B4-BE49-F238E27FC236}">
                <a16:creationId xmlns:a16="http://schemas.microsoft.com/office/drawing/2014/main" xmlns="" id="{F4D1ABEA-3F2E-DF4C-AE16-B8E1553C6543}"/>
              </a:ext>
            </a:extLst>
          </p:cNvPr>
          <p:cNvPicPr>
            <a:picLocks noChangeAspect="1"/>
          </p:cNvPicPr>
          <p:nvPr/>
        </p:nvPicPr>
        <p:blipFill>
          <a:blip r:embed="rId30"/>
          <a:stretch>
            <a:fillRect/>
          </a:stretch>
        </p:blipFill>
        <p:spPr>
          <a:xfrm>
            <a:off x="1770105" y="4515797"/>
            <a:ext cx="7175500" cy="622300"/>
          </a:xfrm>
          <a:prstGeom prst="rect">
            <a:avLst/>
          </a:prstGeom>
        </p:spPr>
      </p:pic>
      <p:pic>
        <p:nvPicPr>
          <p:cNvPr id="59" name="Shape 109"/>
          <p:cNvPicPr preferRelativeResize="0">
            <a:picLocks noChangeAspect="1"/>
          </p:cNvPicPr>
          <p:nvPr/>
        </p:nvPicPr>
        <p:blipFill rotWithShape="1">
          <a:blip r:embed="rId31">
            <a:alphaModFix/>
          </a:blip>
          <a:srcRect l="9698" t="7272" r="-1"/>
          <a:stretch/>
        </p:blipFill>
        <p:spPr>
          <a:xfrm>
            <a:off x="14647333" y="11125199"/>
            <a:ext cx="8497311" cy="3080629"/>
          </a:xfrm>
          <a:prstGeom prst="rect">
            <a:avLst/>
          </a:prstGeom>
          <a:noFill/>
          <a:ln>
            <a:solidFill>
              <a:srgbClr val="257F32"/>
            </a:solidFill>
          </a:ln>
          <a:effectLst>
            <a:outerShdw blurRad="50800" dist="38100" dir="2700000" algn="tl" rotWithShape="0">
              <a:srgbClr val="257F32"/>
            </a:outerShdw>
          </a:effectLst>
        </p:spPr>
      </p:pic>
    </p:spTree>
    <p:extLst>
      <p:ext uri="{BB962C8B-B14F-4D97-AF65-F5344CB8AC3E}">
        <p14:creationId xmlns:p14="http://schemas.microsoft.com/office/powerpoint/2010/main" val="7691461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11597</TotalTime>
  <Words>553</Words>
  <Application>Microsoft Macintosh PowerPoint</Application>
  <PresentationFormat>Custom</PresentationFormat>
  <Paragraphs>58</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Blanch Caps</vt:lpstr>
      <vt:lpstr>Calibri</vt:lpstr>
      <vt:lpstr>Calibri Light</vt:lpstr>
      <vt:lpstr>Trebuchet MS</vt:lpstr>
      <vt:lpstr>Arial</vt:lpstr>
      <vt:lpstr>Raleway</vt:lpstr>
      <vt:lpstr>Office Theme</vt:lpstr>
      <vt:lpstr>PowerPoint Presentation</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xandershanks@yahoo.com</dc:creator>
  <cp:lastModifiedBy>Gizem Korkmaz</cp:lastModifiedBy>
  <cp:revision>75</cp:revision>
  <cp:lastPrinted>2017-07-21T20:56:48Z</cp:lastPrinted>
  <dcterms:created xsi:type="dcterms:W3CDTF">2017-07-12T21:21:51Z</dcterms:created>
  <dcterms:modified xsi:type="dcterms:W3CDTF">2018-03-20T18:01:01Z</dcterms:modified>
</cp:coreProperties>
</file>